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DM Sans Bold" charset="1" panose="00000000000000000000"/>
      <p:regular r:id="rId17"/>
    </p:embeddedFont>
    <p:embeddedFont>
      <p:font typeface="DM Sans" charset="1" panose="00000000000000000000"/>
      <p:regular r:id="rId18"/>
    </p:embeddedFont>
    <p:embeddedFont>
      <p:font typeface="Canva Sans" charset="1" panose="020B05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F26"/>
        </a:solidFill>
      </p:bgPr>
    </p:bg>
    <p:spTree>
      <p:nvGrpSpPr>
        <p:cNvPr id="1" name=""/>
        <p:cNvGrpSpPr/>
        <p:nvPr/>
      </p:nvGrpSpPr>
      <p:grpSpPr>
        <a:xfrm>
          <a:off x="0" y="0"/>
          <a:ext cx="0" cy="0"/>
          <a:chOff x="0" y="0"/>
          <a:chExt cx="0" cy="0"/>
        </a:xfrm>
      </p:grpSpPr>
      <p:grpSp>
        <p:nvGrpSpPr>
          <p:cNvPr name="Group 2" id="2"/>
          <p:cNvGrpSpPr/>
          <p:nvPr/>
        </p:nvGrpSpPr>
        <p:grpSpPr>
          <a:xfrm rot="0">
            <a:off x="0" y="149399"/>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298230" y="4366579"/>
            <a:ext cx="18884460" cy="6445880"/>
            <a:chOff x="0" y="0"/>
            <a:chExt cx="4973685" cy="1697680"/>
          </a:xfrm>
        </p:grpSpPr>
        <p:sp>
          <p:nvSpPr>
            <p:cNvPr name="Freeform 5" id="5"/>
            <p:cNvSpPr/>
            <p:nvPr/>
          </p:nvSpPr>
          <p:spPr>
            <a:xfrm flipH="false" flipV="false" rot="0">
              <a:off x="0" y="0"/>
              <a:ext cx="4973685" cy="1697680"/>
            </a:xfrm>
            <a:custGeom>
              <a:avLst/>
              <a:gdLst/>
              <a:ahLst/>
              <a:cxnLst/>
              <a:rect r="r" b="b" t="t" l="l"/>
              <a:pathLst>
                <a:path h="1697680" w="4973685">
                  <a:moveTo>
                    <a:pt x="0" y="0"/>
                  </a:moveTo>
                  <a:lnTo>
                    <a:pt x="4973685" y="0"/>
                  </a:lnTo>
                  <a:lnTo>
                    <a:pt x="4973685" y="1697680"/>
                  </a:lnTo>
                  <a:lnTo>
                    <a:pt x="0" y="1697680"/>
                  </a:lnTo>
                  <a:close/>
                </a:path>
              </a:pathLst>
            </a:custGeom>
            <a:gradFill rotWithShape="true">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name="TextBox 6" id="6"/>
            <p:cNvSpPr txBox="true"/>
            <p:nvPr/>
          </p:nvSpPr>
          <p:spPr>
            <a:xfrm>
              <a:off x="0" y="-38100"/>
              <a:ext cx="4973685" cy="1735780"/>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flipV="true">
            <a:off x="9438306" y="5801855"/>
            <a:ext cx="439649" cy="0"/>
          </a:xfrm>
          <a:prstGeom prst="line">
            <a:avLst/>
          </a:prstGeom>
          <a:ln cap="rnd" w="38100">
            <a:solidFill>
              <a:srgbClr val="FFFFFF">
                <a:alpha val="83922"/>
              </a:srgbClr>
            </a:solidFill>
            <a:prstDash val="solid"/>
            <a:headEnd type="none" len="sm" w="sm"/>
            <a:tailEnd type="arrow" len="sm" w="med"/>
          </a:ln>
        </p:spPr>
      </p:sp>
      <p:grpSp>
        <p:nvGrpSpPr>
          <p:cNvPr name="Group 8" id="8"/>
          <p:cNvGrpSpPr/>
          <p:nvPr/>
        </p:nvGrpSpPr>
        <p:grpSpPr>
          <a:xfrm rot="0">
            <a:off x="13090888" y="3962400"/>
            <a:ext cx="3821317" cy="5295900"/>
            <a:chOff x="0" y="0"/>
            <a:chExt cx="5095090" cy="7061200"/>
          </a:xfrm>
        </p:grpSpPr>
        <p:pic>
          <p:nvPicPr>
            <p:cNvPr name="Picture 9" id="9"/>
            <p:cNvPicPr>
              <a:picLocks noChangeAspect="true"/>
            </p:cNvPicPr>
            <p:nvPr/>
          </p:nvPicPr>
          <p:blipFill>
            <a:blip r:embed="rId3">
              <a:alphaModFix amt="71000"/>
            </a:blip>
            <a:srcRect l="1895" t="0" r="1895" b="0"/>
            <a:stretch>
              <a:fillRect/>
            </a:stretch>
          </p:blipFill>
          <p:spPr>
            <a:xfrm flipH="false" flipV="false">
              <a:off x="0" y="0"/>
              <a:ext cx="5095090" cy="7061200"/>
            </a:xfrm>
            <a:prstGeom prst="rect">
              <a:avLst/>
            </a:prstGeom>
          </p:spPr>
        </p:pic>
      </p:grpSp>
      <p:sp>
        <p:nvSpPr>
          <p:cNvPr name="TextBox 10" id="10"/>
          <p:cNvSpPr txBox="true"/>
          <p:nvPr/>
        </p:nvSpPr>
        <p:spPr>
          <a:xfrm rot="0">
            <a:off x="2658163" y="3797640"/>
            <a:ext cx="6780143" cy="3495303"/>
          </a:xfrm>
          <a:prstGeom prst="rect">
            <a:avLst/>
          </a:prstGeom>
        </p:spPr>
        <p:txBody>
          <a:bodyPr anchor="t" rtlCol="false" tIns="0" lIns="0" bIns="0" rIns="0">
            <a:spAutoFit/>
          </a:bodyPr>
          <a:lstStyle/>
          <a:p>
            <a:pPr algn="l">
              <a:lnSpc>
                <a:spcPts val="5400"/>
              </a:lnSpc>
            </a:pPr>
            <a:r>
              <a:rPr lang="en-US" sz="6000" b="true">
                <a:solidFill>
                  <a:srgbClr val="FFFFFF">
                    <a:alpha val="83922"/>
                  </a:srgbClr>
                </a:solidFill>
                <a:latin typeface="DM Sans Bold"/>
                <a:ea typeface="DM Sans Bold"/>
                <a:cs typeface="DM Sans Bold"/>
                <a:sym typeface="DM Sans Bold"/>
              </a:rPr>
              <a:t>LEAVES AND PLANTS IDENTIFICATION</a:t>
            </a:r>
          </a:p>
          <a:p>
            <a:pPr algn="l">
              <a:lnSpc>
                <a:spcPts val="5400"/>
              </a:lnSpc>
            </a:pPr>
            <a:r>
              <a:rPr lang="en-US" sz="6000" b="true">
                <a:solidFill>
                  <a:srgbClr val="FFFFFF">
                    <a:alpha val="83922"/>
                  </a:srgbClr>
                </a:solidFill>
                <a:latin typeface="DM Sans Bold"/>
                <a:ea typeface="DM Sans Bold"/>
                <a:cs typeface="DM Sans Bold"/>
                <a:sym typeface="DM Sans Bold"/>
              </a:rPr>
              <a:t>THROUGH IMAGE RECOGNITION</a:t>
            </a:r>
          </a:p>
        </p:txBody>
      </p:sp>
      <p:sp>
        <p:nvSpPr>
          <p:cNvPr name="TextBox 11" id="11"/>
          <p:cNvSpPr txBox="true"/>
          <p:nvPr/>
        </p:nvSpPr>
        <p:spPr>
          <a:xfrm rot="0">
            <a:off x="4268896" y="3092433"/>
            <a:ext cx="3558677" cy="331470"/>
          </a:xfrm>
          <a:prstGeom prst="rect">
            <a:avLst/>
          </a:prstGeom>
        </p:spPr>
        <p:txBody>
          <a:bodyPr anchor="t" rtlCol="false" tIns="0" lIns="0" bIns="0" rIns="0">
            <a:spAutoFit/>
          </a:bodyPr>
          <a:lstStyle/>
          <a:p>
            <a:pPr algn="l">
              <a:lnSpc>
                <a:spcPts val="2430"/>
              </a:lnSpc>
            </a:pPr>
            <a:r>
              <a:rPr lang="en-US" sz="2700" spc="-54">
                <a:solidFill>
                  <a:srgbClr val="FFFFFF">
                    <a:alpha val="83922"/>
                  </a:srgbClr>
                </a:solidFill>
                <a:latin typeface="DM Sans"/>
                <a:ea typeface="DM Sans"/>
                <a:cs typeface="DM Sans"/>
                <a:sym typeface="DM Sans"/>
              </a:rPr>
              <a:t>BOTANIC MINDS</a:t>
            </a:r>
          </a:p>
        </p:txBody>
      </p:sp>
      <p:sp>
        <p:nvSpPr>
          <p:cNvPr name="AutoShape 12" id="12"/>
          <p:cNvSpPr/>
          <p:nvPr/>
        </p:nvSpPr>
        <p:spPr>
          <a:xfrm>
            <a:off x="2658163" y="3220068"/>
            <a:ext cx="1329154" cy="0"/>
          </a:xfrm>
          <a:prstGeom prst="line">
            <a:avLst/>
          </a:prstGeom>
          <a:ln cap="flat" w="38100">
            <a:solidFill>
              <a:srgbClr val="FFFFFF">
                <a:alpha val="80000"/>
              </a:srgbClr>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1F26"/>
        </a:solidFill>
      </p:bgPr>
    </p:bg>
    <p:spTree>
      <p:nvGrpSpPr>
        <p:cNvPr id="1" name=""/>
        <p:cNvGrpSpPr/>
        <p:nvPr/>
      </p:nvGrpSpPr>
      <p:grpSpPr>
        <a:xfrm>
          <a:off x="0" y="0"/>
          <a:ext cx="0" cy="0"/>
          <a:chOff x="0" y="0"/>
          <a:chExt cx="0" cy="0"/>
        </a:xfrm>
      </p:grpSpPr>
      <p:grpSp>
        <p:nvGrpSpPr>
          <p:cNvPr name="Group 2" id="2"/>
          <p:cNvGrpSpPr/>
          <p:nvPr/>
        </p:nvGrpSpPr>
        <p:grpSpPr>
          <a:xfrm rot="0">
            <a:off x="8787953" y="532949"/>
            <a:ext cx="4792477" cy="3086100"/>
            <a:chOff x="0" y="0"/>
            <a:chExt cx="6389969" cy="4114800"/>
          </a:xfrm>
        </p:grpSpPr>
        <p:grpSp>
          <p:nvGrpSpPr>
            <p:cNvPr name="Group 3" id="3"/>
            <p:cNvGrpSpPr/>
            <p:nvPr/>
          </p:nvGrpSpPr>
          <p:grpSpPr>
            <a:xfrm rot="0">
              <a:off x="1886330" y="0"/>
              <a:ext cx="4503639" cy="4114800"/>
              <a:chOff x="0" y="0"/>
              <a:chExt cx="889608" cy="812800"/>
            </a:xfrm>
          </p:grpSpPr>
          <p:sp>
            <p:nvSpPr>
              <p:cNvPr name="Freeform 4" id="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name="TextBox 5" id="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503639" cy="3086100"/>
              <a:chOff x="0" y="0"/>
              <a:chExt cx="889608" cy="609600"/>
            </a:xfrm>
          </p:grpSpPr>
          <p:sp>
            <p:nvSpPr>
              <p:cNvPr name="Freeform 7" id="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name="TextBox 8" id="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grpSp>
        <p:nvGrpSpPr>
          <p:cNvPr name="Group 9" id="9"/>
          <p:cNvGrpSpPr/>
          <p:nvPr/>
        </p:nvGrpSpPr>
        <p:grpSpPr>
          <a:xfrm rot="0">
            <a:off x="499719" y="1302102"/>
            <a:ext cx="17288562" cy="8451949"/>
            <a:chOff x="0" y="0"/>
            <a:chExt cx="4553366" cy="2226028"/>
          </a:xfrm>
        </p:grpSpPr>
        <p:sp>
          <p:nvSpPr>
            <p:cNvPr name="Freeform 10" id="10"/>
            <p:cNvSpPr/>
            <p:nvPr/>
          </p:nvSpPr>
          <p:spPr>
            <a:xfrm flipH="false" flipV="false" rot="0">
              <a:off x="0" y="0"/>
              <a:ext cx="4553366" cy="2226028"/>
            </a:xfrm>
            <a:custGeom>
              <a:avLst/>
              <a:gdLst/>
              <a:ahLst/>
              <a:cxnLst/>
              <a:rect r="r" b="b" t="t" l="l"/>
              <a:pathLst>
                <a:path h="2226028" w="4553366">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name="TextBox 11" id="11"/>
            <p:cNvSpPr txBox="true"/>
            <p:nvPr/>
          </p:nvSpPr>
          <p:spPr>
            <a:xfrm>
              <a:off x="0" y="-38100"/>
              <a:ext cx="4553366" cy="226412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995804" y="532949"/>
            <a:ext cx="4792477" cy="3086100"/>
            <a:chOff x="0" y="0"/>
            <a:chExt cx="6389969" cy="4114800"/>
          </a:xfrm>
        </p:grpSpPr>
        <p:grpSp>
          <p:nvGrpSpPr>
            <p:cNvPr name="Group 13" id="13"/>
            <p:cNvGrpSpPr/>
            <p:nvPr/>
          </p:nvGrpSpPr>
          <p:grpSpPr>
            <a:xfrm rot="0">
              <a:off x="1886330" y="0"/>
              <a:ext cx="4503639" cy="4114800"/>
              <a:chOff x="0" y="0"/>
              <a:chExt cx="889608" cy="812800"/>
            </a:xfrm>
          </p:grpSpPr>
          <p:sp>
            <p:nvSpPr>
              <p:cNvPr name="Freeform 14" id="1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name="TextBox 15" id="1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0"/>
              <a:ext cx="4503639" cy="3086100"/>
              <a:chOff x="0" y="0"/>
              <a:chExt cx="889608" cy="609600"/>
            </a:xfrm>
          </p:grpSpPr>
          <p:sp>
            <p:nvSpPr>
              <p:cNvPr name="Freeform 17" id="1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name="TextBox 18" id="1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sp>
        <p:nvSpPr>
          <p:cNvPr name="TextBox 19" id="19"/>
          <p:cNvSpPr txBox="true"/>
          <p:nvPr/>
        </p:nvSpPr>
        <p:spPr>
          <a:xfrm rot="0">
            <a:off x="13580429" y="849379"/>
            <a:ext cx="4207852"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Conclusion </a:t>
            </a:r>
          </a:p>
        </p:txBody>
      </p:sp>
      <p:sp>
        <p:nvSpPr>
          <p:cNvPr name="TextBox 20" id="20"/>
          <p:cNvSpPr txBox="true"/>
          <p:nvPr/>
        </p:nvSpPr>
        <p:spPr>
          <a:xfrm rot="0">
            <a:off x="9451814" y="849379"/>
            <a:ext cx="4128615"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name="TextBox 21" id="21"/>
          <p:cNvSpPr txBox="true"/>
          <p:nvPr/>
        </p:nvSpPr>
        <p:spPr>
          <a:xfrm rot="0">
            <a:off x="1444742" y="2632886"/>
            <a:ext cx="7775458" cy="1921510"/>
          </a:xfrm>
          <a:prstGeom prst="rect">
            <a:avLst/>
          </a:prstGeom>
        </p:spPr>
        <p:txBody>
          <a:bodyPr anchor="t" rtlCol="false" tIns="0" lIns="0" bIns="0" rIns="0">
            <a:spAutoFit/>
          </a:bodyPr>
          <a:lstStyle/>
          <a:p>
            <a:pPr algn="l">
              <a:lnSpc>
                <a:spcPts val="7400"/>
              </a:lnSpc>
            </a:pPr>
            <a:r>
              <a:rPr lang="en-US" sz="7400" b="true">
                <a:solidFill>
                  <a:srgbClr val="FFFFFF">
                    <a:alpha val="83922"/>
                  </a:srgbClr>
                </a:solidFill>
                <a:latin typeface="DM Sans Bold"/>
                <a:ea typeface="DM Sans Bold"/>
                <a:cs typeface="DM Sans Bold"/>
                <a:sym typeface="DM Sans Bold"/>
              </a:rPr>
              <a:t>Conclusion : </a:t>
            </a:r>
          </a:p>
          <a:p>
            <a:pPr algn="l">
              <a:lnSpc>
                <a:spcPts val="7400"/>
              </a:lnSpc>
            </a:pPr>
          </a:p>
        </p:txBody>
      </p:sp>
      <p:grpSp>
        <p:nvGrpSpPr>
          <p:cNvPr name="Group 22" id="22"/>
          <p:cNvGrpSpPr/>
          <p:nvPr/>
        </p:nvGrpSpPr>
        <p:grpSpPr>
          <a:xfrm rot="0">
            <a:off x="10073428" y="1302102"/>
            <a:ext cx="7714853" cy="8451949"/>
            <a:chOff x="0" y="0"/>
            <a:chExt cx="10286471" cy="11269265"/>
          </a:xfrm>
        </p:grpSpPr>
        <p:pic>
          <p:nvPicPr>
            <p:cNvPr name="Picture 23" id="23"/>
            <p:cNvPicPr>
              <a:picLocks noChangeAspect="true"/>
            </p:cNvPicPr>
            <p:nvPr/>
          </p:nvPicPr>
          <p:blipFill>
            <a:blip r:embed="rId2">
              <a:alphaModFix amt="85000"/>
            </a:blip>
            <a:srcRect l="0" t="13504" r="0" b="13504"/>
            <a:stretch>
              <a:fillRect/>
            </a:stretch>
          </p:blipFill>
          <p:spPr>
            <a:xfrm flipH="false" flipV="false">
              <a:off x="0" y="0"/>
              <a:ext cx="10286471" cy="11269265"/>
            </a:xfrm>
            <a:prstGeom prst="rect">
              <a:avLst/>
            </a:prstGeom>
          </p:spPr>
        </p:pic>
      </p:grpSp>
      <p:sp>
        <p:nvSpPr>
          <p:cNvPr name="TextBox 24" id="24"/>
          <p:cNvSpPr txBox="true"/>
          <p:nvPr/>
        </p:nvSpPr>
        <p:spPr>
          <a:xfrm rot="0">
            <a:off x="2144956" y="4386957"/>
            <a:ext cx="6999044" cy="5367094"/>
          </a:xfrm>
          <a:prstGeom prst="rect">
            <a:avLst/>
          </a:prstGeom>
        </p:spPr>
        <p:txBody>
          <a:bodyPr anchor="t" rtlCol="false" tIns="0" lIns="0" bIns="0" rIns="0">
            <a:spAutoFit/>
          </a:bodyPr>
          <a:lstStyle/>
          <a:p>
            <a:pPr algn="just">
              <a:lnSpc>
                <a:spcPts val="3080"/>
              </a:lnSpc>
            </a:pPr>
            <a:r>
              <a:rPr lang="en-US" sz="2200" spc="-44">
                <a:solidFill>
                  <a:srgbClr val="FFFFFF">
                    <a:alpha val="83922"/>
                  </a:srgbClr>
                </a:solidFill>
                <a:latin typeface="DM Sans"/>
                <a:ea typeface="DM Sans"/>
                <a:cs typeface="DM Sans"/>
                <a:sym typeface="DM Sans"/>
              </a:rPr>
              <a:t>This project effectively implemented image recognition techniques for accurate plant species identification based on leaf characteristics. We achieved high accuracy in leaf identification, showcasing the potential of image recognition to revolutionize plant classification. The system offers real-time identification and instant feedback, benefiting agriculture, botany, and environmental conservation.</a:t>
            </a:r>
          </a:p>
          <a:p>
            <a:pPr algn="just">
              <a:lnSpc>
                <a:spcPts val="3630"/>
              </a:lnSpc>
            </a:pPr>
            <a:r>
              <a:rPr lang="en-US" sz="2200" spc="-44">
                <a:solidFill>
                  <a:srgbClr val="FFFFFF">
                    <a:alpha val="83922"/>
                  </a:srgbClr>
                </a:solidFill>
                <a:latin typeface="DM Sans"/>
                <a:ea typeface="DM Sans"/>
                <a:cs typeface="DM Sans"/>
                <a:sym typeface="DM Sans"/>
              </a:rPr>
              <a:t>In conclusion, plant leaf identification using image recognition transforms our interaction with plant species, making the process faster, more accurate, and accessible.</a:t>
            </a:r>
          </a:p>
          <a:p>
            <a:pPr algn="just">
              <a:lnSpc>
                <a:spcPts val="3630"/>
              </a:lnSpc>
            </a:pPr>
          </a:p>
        </p:txBody>
      </p:sp>
      <p:sp>
        <p:nvSpPr>
          <p:cNvPr name="AutoShape 25" id="25"/>
          <p:cNvSpPr/>
          <p:nvPr/>
        </p:nvSpPr>
        <p:spPr>
          <a:xfrm flipH="true">
            <a:off x="1852546" y="4920615"/>
            <a:ext cx="0" cy="3878329"/>
          </a:xfrm>
          <a:prstGeom prst="line">
            <a:avLst/>
          </a:prstGeom>
          <a:ln cap="flat" w="38100">
            <a:solidFill>
              <a:srgbClr val="FFFFFF">
                <a:alpha val="80000"/>
              </a:srgbClr>
            </a:solidFill>
            <a:prstDash val="solid"/>
            <a:headEnd type="none" len="sm" w="sm"/>
            <a:tailEnd type="none" len="sm" w="sm"/>
          </a:ln>
        </p:spPr>
      </p:sp>
      <p:sp>
        <p:nvSpPr>
          <p:cNvPr name="AutoShape 26" id="26"/>
          <p:cNvSpPr/>
          <p:nvPr/>
        </p:nvSpPr>
        <p:spPr>
          <a:xfrm flipV="true">
            <a:off x="16647781" y="9021829"/>
            <a:ext cx="439649" cy="0"/>
          </a:xfrm>
          <a:prstGeom prst="line">
            <a:avLst/>
          </a:prstGeom>
          <a:ln cap="rnd" w="38100">
            <a:solidFill>
              <a:srgbClr val="FFFFFF">
                <a:alpha val="83922"/>
              </a:srgbClr>
            </a:solidFill>
            <a:prstDash val="solid"/>
            <a:headEnd type="none" len="sm" w="sm"/>
            <a:tailEnd type="arrow" len="sm" w="med"/>
          </a:ln>
        </p:spPr>
      </p:sp>
      <p:sp>
        <p:nvSpPr>
          <p:cNvPr name="TextBox 27" id="27"/>
          <p:cNvSpPr txBox="true"/>
          <p:nvPr/>
        </p:nvSpPr>
        <p:spPr>
          <a:xfrm rot="0">
            <a:off x="9731741" y="8875144"/>
            <a:ext cx="6815912" cy="331470"/>
          </a:xfrm>
          <a:prstGeom prst="rect">
            <a:avLst/>
          </a:prstGeom>
        </p:spPr>
        <p:txBody>
          <a:bodyPr anchor="t" rtlCol="false" tIns="0" lIns="0" bIns="0" rIns="0">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1F26"/>
        </a:solidFill>
      </p:bgPr>
    </p:bg>
    <p:spTree>
      <p:nvGrpSpPr>
        <p:cNvPr id="1" name=""/>
        <p:cNvGrpSpPr/>
        <p:nvPr/>
      </p:nvGrpSpPr>
      <p:grpSpPr>
        <a:xfrm>
          <a:off x="0" y="0"/>
          <a:ext cx="0" cy="0"/>
          <a:chOff x="0" y="0"/>
          <a:chExt cx="0" cy="0"/>
        </a:xfrm>
      </p:grpSpPr>
      <p:grpSp>
        <p:nvGrpSpPr>
          <p:cNvPr name="Group 2" id="2"/>
          <p:cNvGrpSpPr/>
          <p:nvPr/>
        </p:nvGrpSpPr>
        <p:grpSpPr>
          <a:xfrm rot="0">
            <a:off x="0" y="3960790"/>
            <a:ext cx="18288000" cy="6326210"/>
            <a:chOff x="0" y="0"/>
            <a:chExt cx="24384000" cy="8434947"/>
          </a:xfrm>
        </p:grpSpPr>
        <p:pic>
          <p:nvPicPr>
            <p:cNvPr name="Picture 3" id="3"/>
            <p:cNvPicPr>
              <a:picLocks noChangeAspect="true"/>
            </p:cNvPicPr>
            <p:nvPr/>
          </p:nvPicPr>
          <p:blipFill>
            <a:blip r:embed="rId2"/>
            <a:srcRect l="0" t="24039" r="0" b="24039"/>
            <a:stretch>
              <a:fillRect/>
            </a:stretch>
          </p:blipFill>
          <p:spPr>
            <a:xfrm flipH="false" flipV="false">
              <a:off x="0" y="0"/>
              <a:ext cx="24384000" cy="8434947"/>
            </a:xfrm>
            <a:prstGeom prst="rect">
              <a:avLst/>
            </a:prstGeom>
          </p:spPr>
        </p:pic>
      </p:grpSp>
      <p:grpSp>
        <p:nvGrpSpPr>
          <p:cNvPr name="Group 4" id="4"/>
          <p:cNvGrpSpPr/>
          <p:nvPr/>
        </p:nvGrpSpPr>
        <p:grpSpPr>
          <a:xfrm rot="-10800000">
            <a:off x="0" y="39272"/>
            <a:ext cx="18884460" cy="6632709"/>
            <a:chOff x="0" y="0"/>
            <a:chExt cx="4973685" cy="1746886"/>
          </a:xfrm>
        </p:grpSpPr>
        <p:sp>
          <p:nvSpPr>
            <p:cNvPr name="Freeform 5" id="5"/>
            <p:cNvSpPr/>
            <p:nvPr/>
          </p:nvSpPr>
          <p:spPr>
            <a:xfrm flipH="false" flipV="false" rot="0">
              <a:off x="0" y="0"/>
              <a:ext cx="4973685" cy="1746886"/>
            </a:xfrm>
            <a:custGeom>
              <a:avLst/>
              <a:gdLst/>
              <a:ahLst/>
              <a:cxnLst/>
              <a:rect r="r" b="b" t="t" l="l"/>
              <a:pathLst>
                <a:path h="1746886" w="4973685">
                  <a:moveTo>
                    <a:pt x="0" y="0"/>
                  </a:moveTo>
                  <a:lnTo>
                    <a:pt x="4973685" y="0"/>
                  </a:lnTo>
                  <a:lnTo>
                    <a:pt x="4973685" y="1746886"/>
                  </a:lnTo>
                  <a:lnTo>
                    <a:pt x="0" y="1746886"/>
                  </a:lnTo>
                  <a:close/>
                </a:path>
              </a:pathLst>
            </a:custGeom>
            <a:gradFill rotWithShape="true">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name="TextBox 6" id="6"/>
            <p:cNvSpPr txBox="true"/>
            <p:nvPr/>
          </p:nvSpPr>
          <p:spPr>
            <a:xfrm>
              <a:off x="0" y="-38100"/>
              <a:ext cx="4973685" cy="178498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723655" y="3042418"/>
            <a:ext cx="6840690" cy="3629564"/>
          </a:xfrm>
          <a:prstGeom prst="rect">
            <a:avLst/>
          </a:prstGeom>
        </p:spPr>
        <p:txBody>
          <a:bodyPr anchor="t" rtlCol="false" tIns="0" lIns="0" bIns="0" rIns="0">
            <a:spAutoFit/>
          </a:bodyPr>
          <a:lstStyle/>
          <a:p>
            <a:pPr algn="ctr">
              <a:lnSpc>
                <a:spcPts val="13737"/>
              </a:lnSpc>
            </a:pPr>
            <a:r>
              <a:rPr lang="en-US" sz="15264" b="true">
                <a:solidFill>
                  <a:srgbClr val="A9C5CF">
                    <a:alpha val="83922"/>
                  </a:srgbClr>
                </a:solidFill>
                <a:latin typeface="DM Sans Bold"/>
                <a:ea typeface="DM Sans Bold"/>
                <a:cs typeface="DM Sans Bold"/>
                <a:sym typeface="DM Sans Bold"/>
              </a:rPr>
              <a:t>Thank You</a:t>
            </a:r>
          </a:p>
        </p:txBody>
      </p:sp>
      <p:grpSp>
        <p:nvGrpSpPr>
          <p:cNvPr name="Group 8" id="8"/>
          <p:cNvGrpSpPr/>
          <p:nvPr/>
        </p:nvGrpSpPr>
        <p:grpSpPr>
          <a:xfrm rot="0">
            <a:off x="-298230" y="8514461"/>
            <a:ext cx="18884460" cy="6632709"/>
            <a:chOff x="0" y="0"/>
            <a:chExt cx="4973685" cy="1746886"/>
          </a:xfrm>
        </p:grpSpPr>
        <p:sp>
          <p:nvSpPr>
            <p:cNvPr name="Freeform 9" id="9"/>
            <p:cNvSpPr/>
            <p:nvPr/>
          </p:nvSpPr>
          <p:spPr>
            <a:xfrm flipH="false" flipV="false" rot="0">
              <a:off x="0" y="0"/>
              <a:ext cx="4973685" cy="1746886"/>
            </a:xfrm>
            <a:custGeom>
              <a:avLst/>
              <a:gdLst/>
              <a:ahLst/>
              <a:cxnLst/>
              <a:rect r="r" b="b" t="t" l="l"/>
              <a:pathLst>
                <a:path h="1746886" w="4973685">
                  <a:moveTo>
                    <a:pt x="0" y="0"/>
                  </a:moveTo>
                  <a:lnTo>
                    <a:pt x="4973685" y="0"/>
                  </a:lnTo>
                  <a:lnTo>
                    <a:pt x="4973685" y="1746886"/>
                  </a:lnTo>
                  <a:lnTo>
                    <a:pt x="0" y="1746886"/>
                  </a:lnTo>
                  <a:close/>
                </a:path>
              </a:pathLst>
            </a:custGeom>
            <a:gradFill rotWithShape="true">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name="TextBox 10" id="10"/>
            <p:cNvSpPr txBox="true"/>
            <p:nvPr/>
          </p:nvSpPr>
          <p:spPr>
            <a:xfrm>
              <a:off x="0" y="-38100"/>
              <a:ext cx="4973685" cy="1784986"/>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6787F"/>
        </a:solidFill>
      </p:bgPr>
    </p:bg>
    <p:spTree>
      <p:nvGrpSpPr>
        <p:cNvPr id="1" name=""/>
        <p:cNvGrpSpPr/>
        <p:nvPr/>
      </p:nvGrpSpPr>
      <p:grpSpPr>
        <a:xfrm>
          <a:off x="0" y="0"/>
          <a:ext cx="0" cy="0"/>
          <a:chOff x="0" y="0"/>
          <a:chExt cx="0" cy="0"/>
        </a:xfrm>
      </p:grpSpPr>
      <p:grpSp>
        <p:nvGrpSpPr>
          <p:cNvPr name="Group 2" id="2"/>
          <p:cNvGrpSpPr/>
          <p:nvPr/>
        </p:nvGrpSpPr>
        <p:grpSpPr>
          <a:xfrm rot="0">
            <a:off x="8787953" y="532949"/>
            <a:ext cx="4792477" cy="3086100"/>
            <a:chOff x="0" y="0"/>
            <a:chExt cx="6389969" cy="4114800"/>
          </a:xfrm>
        </p:grpSpPr>
        <p:grpSp>
          <p:nvGrpSpPr>
            <p:cNvPr name="Group 3" id="3"/>
            <p:cNvGrpSpPr/>
            <p:nvPr/>
          </p:nvGrpSpPr>
          <p:grpSpPr>
            <a:xfrm rot="0">
              <a:off x="1886330" y="0"/>
              <a:ext cx="4503639" cy="4114800"/>
              <a:chOff x="0" y="0"/>
              <a:chExt cx="889608" cy="812800"/>
            </a:xfrm>
          </p:grpSpPr>
          <p:sp>
            <p:nvSpPr>
              <p:cNvPr name="Freeform 4" id="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name="TextBox 5" id="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503639" cy="3086100"/>
              <a:chOff x="0" y="0"/>
              <a:chExt cx="889608" cy="609600"/>
            </a:xfrm>
          </p:grpSpPr>
          <p:sp>
            <p:nvSpPr>
              <p:cNvPr name="Freeform 7" id="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name="TextBox 8" id="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grpSp>
        <p:nvGrpSpPr>
          <p:cNvPr name="Group 9" id="9"/>
          <p:cNvGrpSpPr/>
          <p:nvPr/>
        </p:nvGrpSpPr>
        <p:grpSpPr>
          <a:xfrm rot="0">
            <a:off x="499719" y="1302102"/>
            <a:ext cx="17288562" cy="8451949"/>
            <a:chOff x="0" y="0"/>
            <a:chExt cx="4553366" cy="2226028"/>
          </a:xfrm>
        </p:grpSpPr>
        <p:sp>
          <p:nvSpPr>
            <p:cNvPr name="Freeform 10" id="10"/>
            <p:cNvSpPr/>
            <p:nvPr/>
          </p:nvSpPr>
          <p:spPr>
            <a:xfrm flipH="false" flipV="false" rot="0">
              <a:off x="0" y="0"/>
              <a:ext cx="4553366" cy="2226028"/>
            </a:xfrm>
            <a:custGeom>
              <a:avLst/>
              <a:gdLst/>
              <a:ahLst/>
              <a:cxnLst/>
              <a:rect r="r" b="b" t="t" l="l"/>
              <a:pathLst>
                <a:path h="2226028" w="4553366">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name="TextBox 11" id="11"/>
            <p:cNvSpPr txBox="true"/>
            <p:nvPr/>
          </p:nvSpPr>
          <p:spPr>
            <a:xfrm>
              <a:off x="0" y="-38100"/>
              <a:ext cx="4553366" cy="226412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995804" y="532949"/>
            <a:ext cx="4792477" cy="3086100"/>
            <a:chOff x="0" y="0"/>
            <a:chExt cx="6389969" cy="4114800"/>
          </a:xfrm>
        </p:grpSpPr>
        <p:grpSp>
          <p:nvGrpSpPr>
            <p:cNvPr name="Group 13" id="13"/>
            <p:cNvGrpSpPr/>
            <p:nvPr/>
          </p:nvGrpSpPr>
          <p:grpSpPr>
            <a:xfrm rot="0">
              <a:off x="1886330" y="0"/>
              <a:ext cx="4503639" cy="4114800"/>
              <a:chOff x="0" y="0"/>
              <a:chExt cx="889608" cy="812800"/>
            </a:xfrm>
          </p:grpSpPr>
          <p:sp>
            <p:nvSpPr>
              <p:cNvPr name="Freeform 14" id="1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name="TextBox 15" id="1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0"/>
              <a:ext cx="4503639" cy="3086100"/>
              <a:chOff x="0" y="0"/>
              <a:chExt cx="889608" cy="609600"/>
            </a:xfrm>
          </p:grpSpPr>
          <p:sp>
            <p:nvSpPr>
              <p:cNvPr name="Freeform 17" id="1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name="TextBox 18" id="1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sp>
        <p:nvSpPr>
          <p:cNvPr name="TextBox 19" id="19"/>
          <p:cNvSpPr txBox="true"/>
          <p:nvPr/>
        </p:nvSpPr>
        <p:spPr>
          <a:xfrm rot="0">
            <a:off x="13580429" y="849379"/>
            <a:ext cx="4207852"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Introduction</a:t>
            </a:r>
          </a:p>
        </p:txBody>
      </p:sp>
      <p:sp>
        <p:nvSpPr>
          <p:cNvPr name="TextBox 20" id="20"/>
          <p:cNvSpPr txBox="true"/>
          <p:nvPr/>
        </p:nvSpPr>
        <p:spPr>
          <a:xfrm rot="0">
            <a:off x="9451814" y="849379"/>
            <a:ext cx="4128615"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name="TextBox 21" id="21"/>
          <p:cNvSpPr txBox="true"/>
          <p:nvPr/>
        </p:nvSpPr>
        <p:spPr>
          <a:xfrm rot="0">
            <a:off x="1429606" y="2180774"/>
            <a:ext cx="8643822" cy="2333625"/>
          </a:xfrm>
          <a:prstGeom prst="rect">
            <a:avLst/>
          </a:prstGeom>
        </p:spPr>
        <p:txBody>
          <a:bodyPr anchor="t" rtlCol="false" tIns="0" lIns="0" bIns="0" rIns="0">
            <a:spAutoFit/>
          </a:bodyPr>
          <a:lstStyle/>
          <a:p>
            <a:pPr algn="l">
              <a:lnSpc>
                <a:spcPts val="6000"/>
              </a:lnSpc>
            </a:pPr>
            <a:r>
              <a:rPr lang="en-US" sz="6000" b="true">
                <a:solidFill>
                  <a:srgbClr val="FFFFFF">
                    <a:alpha val="83922"/>
                  </a:srgbClr>
                </a:solidFill>
                <a:latin typeface="DM Sans Bold"/>
                <a:ea typeface="DM Sans Bold"/>
                <a:cs typeface="DM Sans Bold"/>
                <a:sym typeface="DM Sans Bold"/>
              </a:rPr>
              <a:t>Plant Leaves Identification Using Image Recognition </a:t>
            </a:r>
          </a:p>
        </p:txBody>
      </p:sp>
      <p:grpSp>
        <p:nvGrpSpPr>
          <p:cNvPr name="Group 22" id="22"/>
          <p:cNvGrpSpPr/>
          <p:nvPr/>
        </p:nvGrpSpPr>
        <p:grpSpPr>
          <a:xfrm rot="0">
            <a:off x="10073428" y="2880127"/>
            <a:ext cx="7014002" cy="5295900"/>
            <a:chOff x="0" y="0"/>
            <a:chExt cx="9352003" cy="7061200"/>
          </a:xfrm>
        </p:grpSpPr>
        <p:pic>
          <p:nvPicPr>
            <p:cNvPr name="Picture 23" id="23"/>
            <p:cNvPicPr>
              <a:picLocks noChangeAspect="true"/>
            </p:cNvPicPr>
            <p:nvPr/>
          </p:nvPicPr>
          <p:blipFill>
            <a:blip r:embed="rId2">
              <a:alphaModFix amt="71000"/>
            </a:blip>
            <a:srcRect l="0" t="21685" r="0" b="21685"/>
            <a:stretch>
              <a:fillRect/>
            </a:stretch>
          </p:blipFill>
          <p:spPr>
            <a:xfrm flipH="false" flipV="false">
              <a:off x="0" y="0"/>
              <a:ext cx="9352003" cy="7061200"/>
            </a:xfrm>
            <a:prstGeom prst="rect">
              <a:avLst/>
            </a:prstGeom>
          </p:spPr>
        </p:pic>
      </p:grpSp>
      <p:sp>
        <p:nvSpPr>
          <p:cNvPr name="TextBox 24" id="24"/>
          <p:cNvSpPr txBox="true"/>
          <p:nvPr/>
        </p:nvSpPr>
        <p:spPr>
          <a:xfrm rot="0">
            <a:off x="2440839" y="5158489"/>
            <a:ext cx="7231683" cy="2992177"/>
          </a:xfrm>
          <a:prstGeom prst="rect">
            <a:avLst/>
          </a:prstGeom>
        </p:spPr>
        <p:txBody>
          <a:bodyPr anchor="t" rtlCol="false" tIns="0" lIns="0" bIns="0" rIns="0">
            <a:spAutoFit/>
          </a:bodyPr>
          <a:lstStyle/>
          <a:p>
            <a:pPr algn="l">
              <a:lnSpc>
                <a:spcPts val="2250"/>
              </a:lnSpc>
            </a:pPr>
          </a:p>
          <a:p>
            <a:pPr algn="l">
              <a:lnSpc>
                <a:spcPts val="3125"/>
              </a:lnSpc>
            </a:pPr>
            <a:r>
              <a:rPr lang="en-US" sz="2500" spc="-50">
                <a:solidFill>
                  <a:srgbClr val="FFFFFF">
                    <a:alpha val="83922"/>
                  </a:srgbClr>
                </a:solidFill>
                <a:latin typeface="DM Sans"/>
                <a:ea typeface="DM Sans"/>
                <a:cs typeface="DM Sans"/>
                <a:sym typeface="DM Sans"/>
              </a:rPr>
              <a:t>Plant Leaf Identification Using Image Recognition is a computer vision project that classifies plant species based on leaf images. It analyzes unique leaf features like shape, texture, and color, with applications in botany, agriculture, and environmental conservation</a:t>
            </a:r>
          </a:p>
          <a:p>
            <a:pPr algn="l">
              <a:lnSpc>
                <a:spcPts val="3125"/>
              </a:lnSpc>
            </a:pPr>
          </a:p>
        </p:txBody>
      </p:sp>
      <p:sp>
        <p:nvSpPr>
          <p:cNvPr name="AutoShape 25" id="25"/>
          <p:cNvSpPr/>
          <p:nvPr/>
        </p:nvSpPr>
        <p:spPr>
          <a:xfrm>
            <a:off x="1900456" y="4959409"/>
            <a:ext cx="0" cy="3084212"/>
          </a:xfrm>
          <a:prstGeom prst="line">
            <a:avLst/>
          </a:prstGeom>
          <a:ln cap="flat" w="38100">
            <a:solidFill>
              <a:srgbClr val="FFFFFF">
                <a:alpha val="80000"/>
              </a:srgbClr>
            </a:solidFill>
            <a:prstDash val="solid"/>
            <a:headEnd type="none" len="sm" w="sm"/>
            <a:tailEnd type="none" len="sm" w="sm"/>
          </a:ln>
        </p:spPr>
      </p:sp>
      <p:sp>
        <p:nvSpPr>
          <p:cNvPr name="AutoShape 26" id="26"/>
          <p:cNvSpPr/>
          <p:nvPr/>
        </p:nvSpPr>
        <p:spPr>
          <a:xfrm flipV="true">
            <a:off x="16647781" y="9021829"/>
            <a:ext cx="439649" cy="0"/>
          </a:xfrm>
          <a:prstGeom prst="line">
            <a:avLst/>
          </a:prstGeom>
          <a:ln cap="rnd" w="38100">
            <a:solidFill>
              <a:srgbClr val="FFFFFF">
                <a:alpha val="83922"/>
              </a:srgbClr>
            </a:solidFill>
            <a:prstDash val="solid"/>
            <a:headEnd type="none" len="sm" w="sm"/>
            <a:tailEnd type="arrow" len="sm" w="med"/>
          </a:ln>
        </p:spPr>
      </p:sp>
      <p:sp>
        <p:nvSpPr>
          <p:cNvPr name="TextBox 27" id="27"/>
          <p:cNvSpPr txBox="true"/>
          <p:nvPr/>
        </p:nvSpPr>
        <p:spPr>
          <a:xfrm rot="0">
            <a:off x="9731741" y="8875144"/>
            <a:ext cx="6815912" cy="331470"/>
          </a:xfrm>
          <a:prstGeom prst="rect">
            <a:avLst/>
          </a:prstGeom>
        </p:spPr>
        <p:txBody>
          <a:bodyPr anchor="t" rtlCol="false" tIns="0" lIns="0" bIns="0" rIns="0">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1F26"/>
        </a:solidFill>
      </p:bgPr>
    </p:bg>
    <p:spTree>
      <p:nvGrpSpPr>
        <p:cNvPr id="1" name=""/>
        <p:cNvGrpSpPr/>
        <p:nvPr/>
      </p:nvGrpSpPr>
      <p:grpSpPr>
        <a:xfrm>
          <a:off x="0" y="0"/>
          <a:ext cx="0" cy="0"/>
          <a:chOff x="0" y="0"/>
          <a:chExt cx="0" cy="0"/>
        </a:xfrm>
      </p:grpSpPr>
      <p:grpSp>
        <p:nvGrpSpPr>
          <p:cNvPr name="Group 2" id="2"/>
          <p:cNvGrpSpPr/>
          <p:nvPr/>
        </p:nvGrpSpPr>
        <p:grpSpPr>
          <a:xfrm rot="0">
            <a:off x="8787953" y="532949"/>
            <a:ext cx="4792477" cy="3086100"/>
            <a:chOff x="0" y="0"/>
            <a:chExt cx="6389969" cy="4114800"/>
          </a:xfrm>
        </p:grpSpPr>
        <p:grpSp>
          <p:nvGrpSpPr>
            <p:cNvPr name="Group 3" id="3"/>
            <p:cNvGrpSpPr/>
            <p:nvPr/>
          </p:nvGrpSpPr>
          <p:grpSpPr>
            <a:xfrm rot="0">
              <a:off x="1886330" y="0"/>
              <a:ext cx="4503639" cy="4114800"/>
              <a:chOff x="0" y="0"/>
              <a:chExt cx="889608" cy="812800"/>
            </a:xfrm>
          </p:grpSpPr>
          <p:sp>
            <p:nvSpPr>
              <p:cNvPr name="Freeform 4" id="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name="TextBox 5" id="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503639" cy="3086100"/>
              <a:chOff x="0" y="0"/>
              <a:chExt cx="889608" cy="609600"/>
            </a:xfrm>
          </p:grpSpPr>
          <p:sp>
            <p:nvSpPr>
              <p:cNvPr name="Freeform 7" id="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name="TextBox 8" id="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grpSp>
        <p:nvGrpSpPr>
          <p:cNvPr name="Group 9" id="9"/>
          <p:cNvGrpSpPr/>
          <p:nvPr/>
        </p:nvGrpSpPr>
        <p:grpSpPr>
          <a:xfrm rot="0">
            <a:off x="499719" y="1302102"/>
            <a:ext cx="17288562" cy="8451949"/>
            <a:chOff x="0" y="0"/>
            <a:chExt cx="4553366" cy="2226028"/>
          </a:xfrm>
        </p:grpSpPr>
        <p:sp>
          <p:nvSpPr>
            <p:cNvPr name="Freeform 10" id="10"/>
            <p:cNvSpPr/>
            <p:nvPr/>
          </p:nvSpPr>
          <p:spPr>
            <a:xfrm flipH="false" flipV="false" rot="0">
              <a:off x="0" y="0"/>
              <a:ext cx="4553366" cy="2226028"/>
            </a:xfrm>
            <a:custGeom>
              <a:avLst/>
              <a:gdLst/>
              <a:ahLst/>
              <a:cxnLst/>
              <a:rect r="r" b="b" t="t" l="l"/>
              <a:pathLst>
                <a:path h="2226028" w="4553366">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name="TextBox 11" id="11"/>
            <p:cNvSpPr txBox="true"/>
            <p:nvPr/>
          </p:nvSpPr>
          <p:spPr>
            <a:xfrm>
              <a:off x="0" y="-38100"/>
              <a:ext cx="4553366" cy="226412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995804" y="532949"/>
            <a:ext cx="4792477" cy="3086100"/>
            <a:chOff x="0" y="0"/>
            <a:chExt cx="6389969" cy="4114800"/>
          </a:xfrm>
        </p:grpSpPr>
        <p:grpSp>
          <p:nvGrpSpPr>
            <p:cNvPr name="Group 13" id="13"/>
            <p:cNvGrpSpPr/>
            <p:nvPr/>
          </p:nvGrpSpPr>
          <p:grpSpPr>
            <a:xfrm rot="0">
              <a:off x="1886330" y="0"/>
              <a:ext cx="4503639" cy="4114800"/>
              <a:chOff x="0" y="0"/>
              <a:chExt cx="889608" cy="812800"/>
            </a:xfrm>
          </p:grpSpPr>
          <p:sp>
            <p:nvSpPr>
              <p:cNvPr name="Freeform 14" id="1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name="TextBox 15" id="1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0"/>
              <a:ext cx="4503639" cy="3086100"/>
              <a:chOff x="0" y="0"/>
              <a:chExt cx="889608" cy="609600"/>
            </a:xfrm>
          </p:grpSpPr>
          <p:sp>
            <p:nvSpPr>
              <p:cNvPr name="Freeform 17" id="1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name="TextBox 18" id="1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sp>
        <p:nvSpPr>
          <p:cNvPr name="TextBox 19" id="19"/>
          <p:cNvSpPr txBox="true"/>
          <p:nvPr/>
        </p:nvSpPr>
        <p:spPr>
          <a:xfrm rot="0">
            <a:off x="13580429" y="849379"/>
            <a:ext cx="4207852"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Vision &amp; Mission</a:t>
            </a:r>
          </a:p>
        </p:txBody>
      </p:sp>
      <p:sp>
        <p:nvSpPr>
          <p:cNvPr name="TextBox 20" id="20"/>
          <p:cNvSpPr txBox="true"/>
          <p:nvPr/>
        </p:nvSpPr>
        <p:spPr>
          <a:xfrm rot="0">
            <a:off x="9324401" y="849379"/>
            <a:ext cx="4256028"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grpSp>
        <p:nvGrpSpPr>
          <p:cNvPr name="Group 21" id="21"/>
          <p:cNvGrpSpPr/>
          <p:nvPr/>
        </p:nvGrpSpPr>
        <p:grpSpPr>
          <a:xfrm rot="0">
            <a:off x="10073428" y="2654282"/>
            <a:ext cx="7014002" cy="5936479"/>
            <a:chOff x="0" y="0"/>
            <a:chExt cx="9352003" cy="7915305"/>
          </a:xfrm>
        </p:grpSpPr>
        <p:pic>
          <p:nvPicPr>
            <p:cNvPr name="Picture 22" id="22"/>
            <p:cNvPicPr>
              <a:picLocks noChangeAspect="true"/>
            </p:cNvPicPr>
            <p:nvPr/>
          </p:nvPicPr>
          <p:blipFill>
            <a:blip r:embed="rId2">
              <a:alphaModFix amt="71000"/>
            </a:blip>
            <a:srcRect l="0" t="18260" r="0" b="18260"/>
            <a:stretch>
              <a:fillRect/>
            </a:stretch>
          </p:blipFill>
          <p:spPr>
            <a:xfrm flipH="false" flipV="false">
              <a:off x="0" y="0"/>
              <a:ext cx="9352003" cy="7915305"/>
            </a:xfrm>
            <a:prstGeom prst="rect">
              <a:avLst/>
            </a:prstGeom>
          </p:spPr>
        </p:pic>
      </p:grpSp>
      <p:sp>
        <p:nvSpPr>
          <p:cNvPr name="AutoShape 23" id="23"/>
          <p:cNvSpPr/>
          <p:nvPr/>
        </p:nvSpPr>
        <p:spPr>
          <a:xfrm flipV="true">
            <a:off x="16647781" y="9021829"/>
            <a:ext cx="439649" cy="0"/>
          </a:xfrm>
          <a:prstGeom prst="line">
            <a:avLst/>
          </a:prstGeom>
          <a:ln cap="rnd" w="38100">
            <a:solidFill>
              <a:srgbClr val="FFFFFF">
                <a:alpha val="83922"/>
              </a:srgbClr>
            </a:solidFill>
            <a:prstDash val="solid"/>
            <a:headEnd type="none" len="sm" w="sm"/>
            <a:tailEnd type="arrow" len="sm" w="med"/>
          </a:ln>
        </p:spPr>
      </p:sp>
      <p:sp>
        <p:nvSpPr>
          <p:cNvPr name="TextBox 24" id="24"/>
          <p:cNvSpPr txBox="true"/>
          <p:nvPr/>
        </p:nvSpPr>
        <p:spPr>
          <a:xfrm rot="0">
            <a:off x="9731741" y="8875144"/>
            <a:ext cx="6815912" cy="331470"/>
          </a:xfrm>
          <a:prstGeom prst="rect">
            <a:avLst/>
          </a:prstGeom>
        </p:spPr>
        <p:txBody>
          <a:bodyPr anchor="t" rtlCol="false" tIns="0" lIns="0" bIns="0" rIns="0">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
        <p:nvSpPr>
          <p:cNvPr name="TextBox 25" id="25"/>
          <p:cNvSpPr txBox="true"/>
          <p:nvPr/>
        </p:nvSpPr>
        <p:spPr>
          <a:xfrm rot="0">
            <a:off x="1304228" y="2712799"/>
            <a:ext cx="7775458" cy="842645"/>
          </a:xfrm>
          <a:prstGeom prst="rect">
            <a:avLst/>
          </a:prstGeom>
        </p:spPr>
        <p:txBody>
          <a:bodyPr anchor="t" rtlCol="false" tIns="0" lIns="0" bIns="0" rIns="0">
            <a:spAutoFit/>
          </a:bodyPr>
          <a:lstStyle/>
          <a:p>
            <a:pPr algn="l">
              <a:lnSpc>
                <a:spcPts val="5920"/>
              </a:lnSpc>
            </a:pPr>
            <a:r>
              <a:rPr lang="en-US" sz="7400" b="true">
                <a:solidFill>
                  <a:srgbClr val="FFFFFF">
                    <a:alpha val="83922"/>
                  </a:srgbClr>
                </a:solidFill>
                <a:latin typeface="DM Sans Bold"/>
                <a:ea typeface="DM Sans Bold"/>
                <a:cs typeface="DM Sans Bold"/>
                <a:sym typeface="DM Sans Bold"/>
              </a:rPr>
              <a:t>Vision &amp; Mission</a:t>
            </a:r>
          </a:p>
        </p:txBody>
      </p:sp>
      <p:sp>
        <p:nvSpPr>
          <p:cNvPr name="TextBox 26" id="26"/>
          <p:cNvSpPr txBox="true"/>
          <p:nvPr/>
        </p:nvSpPr>
        <p:spPr>
          <a:xfrm rot="0">
            <a:off x="3284417" y="4292587"/>
            <a:ext cx="6262808" cy="1405822"/>
          </a:xfrm>
          <a:prstGeom prst="rect">
            <a:avLst/>
          </a:prstGeom>
        </p:spPr>
        <p:txBody>
          <a:bodyPr anchor="t" rtlCol="false" tIns="0" lIns="0" bIns="0" rIns="0">
            <a:spAutoFit/>
          </a:bodyPr>
          <a:lstStyle/>
          <a:p>
            <a:pPr algn="l">
              <a:lnSpc>
                <a:spcPts val="2222"/>
              </a:lnSpc>
            </a:pPr>
            <a:r>
              <a:rPr lang="en-US" sz="2200" spc="-44">
                <a:solidFill>
                  <a:srgbClr val="FFFFFF">
                    <a:alpha val="83922"/>
                  </a:srgbClr>
                </a:solidFill>
                <a:latin typeface="DM Sans"/>
                <a:ea typeface="DM Sans"/>
                <a:cs typeface="DM Sans"/>
                <a:sym typeface="DM Sans"/>
              </a:rPr>
              <a:t>To revolutionize plant identification by creating a user-friendly and accurate image recognition system that empowers individuals of all backgrounds to connect with the natural world and contribute to plant conservation</a:t>
            </a:r>
          </a:p>
        </p:txBody>
      </p:sp>
      <p:sp>
        <p:nvSpPr>
          <p:cNvPr name="AutoShape 27" id="27"/>
          <p:cNvSpPr/>
          <p:nvPr/>
        </p:nvSpPr>
        <p:spPr>
          <a:xfrm>
            <a:off x="2953422" y="4263549"/>
            <a:ext cx="0" cy="1905464"/>
          </a:xfrm>
          <a:prstGeom prst="line">
            <a:avLst/>
          </a:prstGeom>
          <a:ln cap="flat" w="38100">
            <a:solidFill>
              <a:srgbClr val="FFFFFF">
                <a:alpha val="80000"/>
              </a:srgbClr>
            </a:solidFill>
            <a:prstDash val="solid"/>
            <a:headEnd type="none" len="sm" w="sm"/>
            <a:tailEnd type="none" len="sm" w="sm"/>
          </a:ln>
        </p:spPr>
      </p:sp>
      <p:sp>
        <p:nvSpPr>
          <p:cNvPr name="TextBox 28" id="28"/>
          <p:cNvSpPr txBox="true"/>
          <p:nvPr/>
        </p:nvSpPr>
        <p:spPr>
          <a:xfrm rot="0">
            <a:off x="2357558" y="3804415"/>
            <a:ext cx="1853719" cy="257176"/>
          </a:xfrm>
          <a:prstGeom prst="rect">
            <a:avLst/>
          </a:prstGeom>
        </p:spPr>
        <p:txBody>
          <a:bodyPr anchor="t" rtlCol="false" tIns="0" lIns="0" bIns="0" rIns="0">
            <a:spAutoFit/>
          </a:bodyPr>
          <a:lstStyle/>
          <a:p>
            <a:pPr algn="l">
              <a:lnSpc>
                <a:spcPts val="1800"/>
              </a:lnSpc>
            </a:pPr>
            <a:r>
              <a:rPr lang="en-US" b="true" sz="2000" spc="-40">
                <a:solidFill>
                  <a:srgbClr val="FFFFFF">
                    <a:alpha val="83922"/>
                  </a:srgbClr>
                </a:solidFill>
                <a:latin typeface="DM Sans Bold"/>
                <a:ea typeface="DM Sans Bold"/>
                <a:cs typeface="DM Sans Bold"/>
                <a:sym typeface="DM Sans Bold"/>
              </a:rPr>
              <a:t>01. VISION</a:t>
            </a:r>
          </a:p>
        </p:txBody>
      </p:sp>
      <p:sp>
        <p:nvSpPr>
          <p:cNvPr name="TextBox 29" id="29"/>
          <p:cNvSpPr txBox="true"/>
          <p:nvPr/>
        </p:nvSpPr>
        <p:spPr>
          <a:xfrm rot="0">
            <a:off x="2231088" y="6714335"/>
            <a:ext cx="7093314" cy="2783196"/>
          </a:xfrm>
          <a:prstGeom prst="rect">
            <a:avLst/>
          </a:prstGeom>
        </p:spPr>
        <p:txBody>
          <a:bodyPr anchor="t" rtlCol="false" tIns="0" lIns="0" bIns="0" rIns="0">
            <a:spAutoFit/>
          </a:bodyPr>
          <a:lstStyle/>
          <a:p>
            <a:pPr algn="l" marL="474983" indent="-237491" lvl="1">
              <a:lnSpc>
                <a:spcPts val="2178"/>
              </a:lnSpc>
              <a:buFont typeface="Arial"/>
              <a:buChar char="•"/>
            </a:pPr>
            <a:r>
              <a:rPr lang="en-US" sz="2200" spc="-44">
                <a:solidFill>
                  <a:srgbClr val="FFFFFF">
                    <a:alpha val="83922"/>
                  </a:srgbClr>
                </a:solidFill>
                <a:latin typeface="DM Sans"/>
                <a:ea typeface="DM Sans"/>
                <a:cs typeface="DM Sans"/>
                <a:sym typeface="DM Sans"/>
              </a:rPr>
              <a:t>Develop a cutting-edge plant identification application that leverages advanced computer vision techniques to provide reliable and accessible plant species identification.</a:t>
            </a:r>
          </a:p>
          <a:p>
            <a:pPr algn="l" marL="474983" indent="-237491" lvl="1">
              <a:lnSpc>
                <a:spcPts val="2178"/>
              </a:lnSpc>
              <a:buFont typeface="Arial"/>
              <a:buChar char="•"/>
            </a:pPr>
            <a:r>
              <a:rPr lang="en-US" sz="2200" spc="-44">
                <a:solidFill>
                  <a:srgbClr val="FFFFFF">
                    <a:alpha val="83922"/>
                  </a:srgbClr>
                </a:solidFill>
                <a:latin typeface="DM Sans"/>
                <a:ea typeface="DM Sans"/>
                <a:cs typeface="DM Sans"/>
                <a:sym typeface="DM Sans"/>
              </a:rPr>
              <a:t>Contribute to the conservation of endangered plant species by providing a rapid and efficient means of identification.</a:t>
            </a:r>
          </a:p>
          <a:p>
            <a:pPr algn="l" marL="474983" indent="-237491" lvl="1">
              <a:lnSpc>
                <a:spcPts val="2178"/>
              </a:lnSpc>
              <a:buFont typeface="Arial"/>
              <a:buChar char="•"/>
            </a:pPr>
            <a:r>
              <a:rPr lang="en-US" sz="2200" spc="-44">
                <a:solidFill>
                  <a:srgbClr val="FFFFFF">
                    <a:alpha val="83922"/>
                  </a:srgbClr>
                </a:solidFill>
                <a:latin typeface="DM Sans"/>
                <a:ea typeface="DM Sans"/>
                <a:cs typeface="DM Sans"/>
                <a:sym typeface="DM Sans"/>
              </a:rPr>
              <a:t>Create a sustainable and scalable solution that can be integrated into various platforms and devices.</a:t>
            </a:r>
          </a:p>
          <a:p>
            <a:pPr algn="l">
              <a:lnSpc>
                <a:spcPts val="2178"/>
              </a:lnSpc>
            </a:pPr>
          </a:p>
        </p:txBody>
      </p:sp>
      <p:sp>
        <p:nvSpPr>
          <p:cNvPr name="AutoShape 30" id="30"/>
          <p:cNvSpPr/>
          <p:nvPr/>
        </p:nvSpPr>
        <p:spPr>
          <a:xfrm>
            <a:off x="1900092" y="6675772"/>
            <a:ext cx="0" cy="1905464"/>
          </a:xfrm>
          <a:prstGeom prst="line">
            <a:avLst/>
          </a:prstGeom>
          <a:ln cap="flat" w="38100">
            <a:solidFill>
              <a:srgbClr val="FFFFFF">
                <a:alpha val="80000"/>
              </a:srgbClr>
            </a:solidFill>
            <a:prstDash val="solid"/>
            <a:headEnd type="none" len="sm" w="sm"/>
            <a:tailEnd type="none" len="sm" w="sm"/>
          </a:ln>
        </p:spPr>
      </p:sp>
      <p:sp>
        <p:nvSpPr>
          <p:cNvPr name="TextBox 31" id="31"/>
          <p:cNvSpPr txBox="true"/>
          <p:nvPr/>
        </p:nvSpPr>
        <p:spPr>
          <a:xfrm rot="0">
            <a:off x="1304228" y="6216638"/>
            <a:ext cx="1853719" cy="257176"/>
          </a:xfrm>
          <a:prstGeom prst="rect">
            <a:avLst/>
          </a:prstGeom>
        </p:spPr>
        <p:txBody>
          <a:bodyPr anchor="t" rtlCol="false" tIns="0" lIns="0" bIns="0" rIns="0">
            <a:spAutoFit/>
          </a:bodyPr>
          <a:lstStyle/>
          <a:p>
            <a:pPr algn="l">
              <a:lnSpc>
                <a:spcPts val="1800"/>
              </a:lnSpc>
            </a:pPr>
            <a:r>
              <a:rPr lang="en-US" b="true" sz="2000" spc="-40">
                <a:solidFill>
                  <a:srgbClr val="FFFFFF">
                    <a:alpha val="83922"/>
                  </a:srgbClr>
                </a:solidFill>
                <a:latin typeface="DM Sans Bold"/>
                <a:ea typeface="DM Sans Bold"/>
                <a:cs typeface="DM Sans Bold"/>
                <a:sym typeface="DM Sans Bold"/>
              </a:rPr>
              <a:t>02. MISSION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6787F"/>
        </a:solidFill>
      </p:bgPr>
    </p:bg>
    <p:spTree>
      <p:nvGrpSpPr>
        <p:cNvPr id="1" name=""/>
        <p:cNvGrpSpPr/>
        <p:nvPr/>
      </p:nvGrpSpPr>
      <p:grpSpPr>
        <a:xfrm>
          <a:off x="0" y="0"/>
          <a:ext cx="0" cy="0"/>
          <a:chOff x="0" y="0"/>
          <a:chExt cx="0" cy="0"/>
        </a:xfrm>
      </p:grpSpPr>
      <p:grpSp>
        <p:nvGrpSpPr>
          <p:cNvPr name="Group 2" id="2"/>
          <p:cNvGrpSpPr/>
          <p:nvPr/>
        </p:nvGrpSpPr>
        <p:grpSpPr>
          <a:xfrm rot="0">
            <a:off x="8787953" y="532949"/>
            <a:ext cx="4792477" cy="3086100"/>
            <a:chOff x="0" y="0"/>
            <a:chExt cx="6389969" cy="4114800"/>
          </a:xfrm>
        </p:grpSpPr>
        <p:grpSp>
          <p:nvGrpSpPr>
            <p:cNvPr name="Group 3" id="3"/>
            <p:cNvGrpSpPr/>
            <p:nvPr/>
          </p:nvGrpSpPr>
          <p:grpSpPr>
            <a:xfrm rot="0">
              <a:off x="1886330" y="0"/>
              <a:ext cx="4503639" cy="4114800"/>
              <a:chOff x="0" y="0"/>
              <a:chExt cx="889608" cy="812800"/>
            </a:xfrm>
          </p:grpSpPr>
          <p:sp>
            <p:nvSpPr>
              <p:cNvPr name="Freeform 4" id="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name="TextBox 5" id="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503639" cy="3086100"/>
              <a:chOff x="0" y="0"/>
              <a:chExt cx="889608" cy="609600"/>
            </a:xfrm>
          </p:grpSpPr>
          <p:sp>
            <p:nvSpPr>
              <p:cNvPr name="Freeform 7" id="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name="TextBox 8" id="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grpSp>
        <p:nvGrpSpPr>
          <p:cNvPr name="Group 9" id="9"/>
          <p:cNvGrpSpPr/>
          <p:nvPr/>
        </p:nvGrpSpPr>
        <p:grpSpPr>
          <a:xfrm rot="0">
            <a:off x="499719" y="1302102"/>
            <a:ext cx="17288562" cy="8451949"/>
            <a:chOff x="0" y="0"/>
            <a:chExt cx="4553366" cy="2226028"/>
          </a:xfrm>
        </p:grpSpPr>
        <p:sp>
          <p:nvSpPr>
            <p:cNvPr name="Freeform 10" id="10"/>
            <p:cNvSpPr/>
            <p:nvPr/>
          </p:nvSpPr>
          <p:spPr>
            <a:xfrm flipH="false" flipV="false" rot="0">
              <a:off x="0" y="0"/>
              <a:ext cx="4553366" cy="2226028"/>
            </a:xfrm>
            <a:custGeom>
              <a:avLst/>
              <a:gdLst/>
              <a:ahLst/>
              <a:cxnLst/>
              <a:rect r="r" b="b" t="t" l="l"/>
              <a:pathLst>
                <a:path h="2226028" w="4553366">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name="TextBox 11" id="11"/>
            <p:cNvSpPr txBox="true"/>
            <p:nvPr/>
          </p:nvSpPr>
          <p:spPr>
            <a:xfrm>
              <a:off x="0" y="-38100"/>
              <a:ext cx="4553366" cy="226412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995804" y="532949"/>
            <a:ext cx="4792477" cy="3086100"/>
            <a:chOff x="0" y="0"/>
            <a:chExt cx="6389969" cy="4114800"/>
          </a:xfrm>
        </p:grpSpPr>
        <p:grpSp>
          <p:nvGrpSpPr>
            <p:cNvPr name="Group 13" id="13"/>
            <p:cNvGrpSpPr/>
            <p:nvPr/>
          </p:nvGrpSpPr>
          <p:grpSpPr>
            <a:xfrm rot="0">
              <a:off x="1886330" y="0"/>
              <a:ext cx="4503639" cy="4114800"/>
              <a:chOff x="0" y="0"/>
              <a:chExt cx="889608" cy="812800"/>
            </a:xfrm>
          </p:grpSpPr>
          <p:sp>
            <p:nvSpPr>
              <p:cNvPr name="Freeform 14" id="1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name="TextBox 15" id="1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0"/>
              <a:ext cx="4503639" cy="3086100"/>
              <a:chOff x="0" y="0"/>
              <a:chExt cx="889608" cy="609600"/>
            </a:xfrm>
          </p:grpSpPr>
          <p:sp>
            <p:nvSpPr>
              <p:cNvPr name="Freeform 17" id="1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name="TextBox 18" id="1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grpSp>
        <p:nvGrpSpPr>
          <p:cNvPr name="Group 19" id="19"/>
          <p:cNvGrpSpPr/>
          <p:nvPr/>
        </p:nvGrpSpPr>
        <p:grpSpPr>
          <a:xfrm rot="0">
            <a:off x="499719" y="2075999"/>
            <a:ext cx="17288562" cy="4678089"/>
            <a:chOff x="0" y="0"/>
            <a:chExt cx="23051417" cy="6237452"/>
          </a:xfrm>
        </p:grpSpPr>
        <p:pic>
          <p:nvPicPr>
            <p:cNvPr name="Picture 20" id="20"/>
            <p:cNvPicPr>
              <a:picLocks noChangeAspect="true"/>
            </p:cNvPicPr>
            <p:nvPr/>
          </p:nvPicPr>
          <p:blipFill>
            <a:blip r:embed="rId2">
              <a:alphaModFix amt="85000"/>
            </a:blip>
            <a:srcRect l="0" t="45711" r="0" b="36260"/>
            <a:stretch>
              <a:fillRect/>
            </a:stretch>
          </p:blipFill>
          <p:spPr>
            <a:xfrm flipH="false" flipV="false">
              <a:off x="0" y="0"/>
              <a:ext cx="23051417" cy="6237452"/>
            </a:xfrm>
            <a:prstGeom prst="rect">
              <a:avLst/>
            </a:prstGeom>
          </p:spPr>
        </p:pic>
      </p:grpSp>
      <p:grpSp>
        <p:nvGrpSpPr>
          <p:cNvPr name="Group 21" id="21"/>
          <p:cNvGrpSpPr/>
          <p:nvPr/>
        </p:nvGrpSpPr>
        <p:grpSpPr>
          <a:xfrm rot="0">
            <a:off x="499719" y="4451270"/>
            <a:ext cx="17288562" cy="5302782"/>
            <a:chOff x="0" y="0"/>
            <a:chExt cx="4553366" cy="1396617"/>
          </a:xfrm>
        </p:grpSpPr>
        <p:sp>
          <p:nvSpPr>
            <p:cNvPr name="Freeform 22" id="22"/>
            <p:cNvSpPr/>
            <p:nvPr/>
          </p:nvSpPr>
          <p:spPr>
            <a:xfrm flipH="false" flipV="false" rot="0">
              <a:off x="0" y="0"/>
              <a:ext cx="4553366" cy="1396617"/>
            </a:xfrm>
            <a:custGeom>
              <a:avLst/>
              <a:gdLst/>
              <a:ahLst/>
              <a:cxnLst/>
              <a:rect r="r" b="b" t="t" l="l"/>
              <a:pathLst>
                <a:path h="1396617" w="4553366">
                  <a:moveTo>
                    <a:pt x="12986" y="0"/>
                  </a:moveTo>
                  <a:lnTo>
                    <a:pt x="4540380" y="0"/>
                  </a:lnTo>
                  <a:cubicBezTo>
                    <a:pt x="4543824" y="0"/>
                    <a:pt x="4547127" y="1368"/>
                    <a:pt x="4549563" y="3804"/>
                  </a:cubicBezTo>
                  <a:cubicBezTo>
                    <a:pt x="4551998" y="6239"/>
                    <a:pt x="4553366" y="9542"/>
                    <a:pt x="4553366" y="12986"/>
                  </a:cubicBezTo>
                  <a:lnTo>
                    <a:pt x="4553366" y="1383631"/>
                  </a:lnTo>
                  <a:cubicBezTo>
                    <a:pt x="4553366" y="1387075"/>
                    <a:pt x="4551998" y="1390378"/>
                    <a:pt x="4549563" y="1392814"/>
                  </a:cubicBezTo>
                  <a:cubicBezTo>
                    <a:pt x="4547127" y="1395249"/>
                    <a:pt x="4543824" y="1396617"/>
                    <a:pt x="4540380" y="1396617"/>
                  </a:cubicBezTo>
                  <a:lnTo>
                    <a:pt x="12986" y="1396617"/>
                  </a:lnTo>
                  <a:cubicBezTo>
                    <a:pt x="9542" y="1396617"/>
                    <a:pt x="6239" y="1395249"/>
                    <a:pt x="3804" y="1392814"/>
                  </a:cubicBezTo>
                  <a:cubicBezTo>
                    <a:pt x="1368" y="1390378"/>
                    <a:pt x="0" y="1387075"/>
                    <a:pt x="0" y="1383631"/>
                  </a:cubicBezTo>
                  <a:lnTo>
                    <a:pt x="0" y="12986"/>
                  </a:lnTo>
                  <a:cubicBezTo>
                    <a:pt x="0" y="9542"/>
                    <a:pt x="1368" y="6239"/>
                    <a:pt x="3804" y="3804"/>
                  </a:cubicBezTo>
                  <a:cubicBezTo>
                    <a:pt x="6239" y="1368"/>
                    <a:pt x="9542" y="0"/>
                    <a:pt x="12986" y="0"/>
                  </a:cubicBezTo>
                  <a:close/>
                </a:path>
              </a:pathLst>
            </a:custGeom>
            <a:gradFill rotWithShape="true">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name="TextBox 23" id="23"/>
            <p:cNvSpPr txBox="true"/>
            <p:nvPr/>
          </p:nvSpPr>
          <p:spPr>
            <a:xfrm>
              <a:off x="0" y="-38100"/>
              <a:ext cx="4553366" cy="1434717"/>
            </a:xfrm>
            <a:prstGeom prst="rect">
              <a:avLst/>
            </a:prstGeom>
          </p:spPr>
          <p:txBody>
            <a:bodyPr anchor="ctr" rtlCol="false" tIns="50800" lIns="50800" bIns="50800" rIns="50800"/>
            <a:lstStyle/>
            <a:p>
              <a:pPr algn="ctr">
                <a:lnSpc>
                  <a:spcPts val="2659"/>
                </a:lnSpc>
              </a:pPr>
            </a:p>
          </p:txBody>
        </p:sp>
      </p:grpSp>
      <p:sp>
        <p:nvSpPr>
          <p:cNvPr name="AutoShape 24" id="24"/>
          <p:cNvSpPr/>
          <p:nvPr/>
        </p:nvSpPr>
        <p:spPr>
          <a:xfrm flipV="true">
            <a:off x="16647781" y="9021829"/>
            <a:ext cx="439649" cy="0"/>
          </a:xfrm>
          <a:prstGeom prst="line">
            <a:avLst/>
          </a:prstGeom>
          <a:ln cap="rnd" w="38100">
            <a:solidFill>
              <a:srgbClr val="FFFFFF">
                <a:alpha val="83922"/>
              </a:srgbClr>
            </a:solidFill>
            <a:prstDash val="solid"/>
            <a:headEnd type="none" len="sm" w="sm"/>
            <a:tailEnd type="arrow" len="sm" w="med"/>
          </a:ln>
        </p:spPr>
      </p:sp>
      <p:grpSp>
        <p:nvGrpSpPr>
          <p:cNvPr name="Group 25" id="25"/>
          <p:cNvGrpSpPr/>
          <p:nvPr/>
        </p:nvGrpSpPr>
        <p:grpSpPr>
          <a:xfrm rot="-10800000">
            <a:off x="499719" y="1302102"/>
            <a:ext cx="17288562" cy="593655"/>
            <a:chOff x="0" y="0"/>
            <a:chExt cx="4553366" cy="156354"/>
          </a:xfrm>
        </p:grpSpPr>
        <p:sp>
          <p:nvSpPr>
            <p:cNvPr name="Freeform 26" id="26"/>
            <p:cNvSpPr/>
            <p:nvPr/>
          </p:nvSpPr>
          <p:spPr>
            <a:xfrm flipH="false" flipV="false" rot="0">
              <a:off x="0" y="0"/>
              <a:ext cx="4553366" cy="156354"/>
            </a:xfrm>
            <a:custGeom>
              <a:avLst/>
              <a:gdLst/>
              <a:ahLst/>
              <a:cxnLst/>
              <a:rect r="r" b="b" t="t" l="l"/>
              <a:pathLst>
                <a:path h="156354" w="4553366">
                  <a:moveTo>
                    <a:pt x="12986" y="0"/>
                  </a:moveTo>
                  <a:lnTo>
                    <a:pt x="4540380" y="0"/>
                  </a:lnTo>
                  <a:cubicBezTo>
                    <a:pt x="4543824" y="0"/>
                    <a:pt x="4547127" y="1368"/>
                    <a:pt x="4549563" y="3804"/>
                  </a:cubicBezTo>
                  <a:cubicBezTo>
                    <a:pt x="4551998" y="6239"/>
                    <a:pt x="4553366" y="9542"/>
                    <a:pt x="4553366" y="12986"/>
                  </a:cubicBezTo>
                  <a:lnTo>
                    <a:pt x="4553366" y="143367"/>
                  </a:lnTo>
                  <a:cubicBezTo>
                    <a:pt x="4553366" y="146811"/>
                    <a:pt x="4551998" y="150115"/>
                    <a:pt x="4549563" y="152550"/>
                  </a:cubicBezTo>
                  <a:cubicBezTo>
                    <a:pt x="4547127" y="154985"/>
                    <a:pt x="4543824" y="156354"/>
                    <a:pt x="4540380" y="156354"/>
                  </a:cubicBezTo>
                  <a:lnTo>
                    <a:pt x="12986" y="156354"/>
                  </a:lnTo>
                  <a:cubicBezTo>
                    <a:pt x="9542" y="156354"/>
                    <a:pt x="6239" y="154985"/>
                    <a:pt x="3804" y="152550"/>
                  </a:cubicBezTo>
                  <a:cubicBezTo>
                    <a:pt x="1368" y="150115"/>
                    <a:pt x="0" y="146811"/>
                    <a:pt x="0" y="143367"/>
                  </a:cubicBezTo>
                  <a:lnTo>
                    <a:pt x="0" y="12986"/>
                  </a:lnTo>
                  <a:cubicBezTo>
                    <a:pt x="0" y="9542"/>
                    <a:pt x="1368" y="6239"/>
                    <a:pt x="3804" y="3804"/>
                  </a:cubicBezTo>
                  <a:cubicBezTo>
                    <a:pt x="6239" y="1368"/>
                    <a:pt x="9542" y="0"/>
                    <a:pt x="12986" y="0"/>
                  </a:cubicBezTo>
                  <a:close/>
                </a:path>
              </a:pathLst>
            </a:custGeom>
            <a:solidFill>
              <a:srgbClr val="121F26"/>
            </a:solidFill>
          </p:spPr>
        </p:sp>
        <p:sp>
          <p:nvSpPr>
            <p:cNvPr name="TextBox 27" id="27"/>
            <p:cNvSpPr txBox="true"/>
            <p:nvPr/>
          </p:nvSpPr>
          <p:spPr>
            <a:xfrm>
              <a:off x="0" y="-38100"/>
              <a:ext cx="4553366" cy="194454"/>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10800000">
            <a:off x="475428" y="1594454"/>
            <a:ext cx="17288562" cy="837644"/>
            <a:chOff x="0" y="0"/>
            <a:chExt cx="4553366" cy="220614"/>
          </a:xfrm>
        </p:grpSpPr>
        <p:sp>
          <p:nvSpPr>
            <p:cNvPr name="Freeform 29" id="29"/>
            <p:cNvSpPr/>
            <p:nvPr/>
          </p:nvSpPr>
          <p:spPr>
            <a:xfrm flipH="false" flipV="false" rot="0">
              <a:off x="0" y="0"/>
              <a:ext cx="4553366" cy="220614"/>
            </a:xfrm>
            <a:custGeom>
              <a:avLst/>
              <a:gdLst/>
              <a:ahLst/>
              <a:cxnLst/>
              <a:rect r="r" b="b" t="t" l="l"/>
              <a:pathLst>
                <a:path h="220614" w="4553366">
                  <a:moveTo>
                    <a:pt x="0" y="0"/>
                  </a:moveTo>
                  <a:lnTo>
                    <a:pt x="4553366" y="0"/>
                  </a:lnTo>
                  <a:lnTo>
                    <a:pt x="4553366" y="220614"/>
                  </a:lnTo>
                  <a:lnTo>
                    <a:pt x="0" y="220614"/>
                  </a:lnTo>
                  <a:close/>
                </a:path>
              </a:pathLst>
            </a:custGeom>
            <a:gradFill rotWithShape="true">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name="TextBox 30" id="30"/>
            <p:cNvSpPr txBox="true"/>
            <p:nvPr/>
          </p:nvSpPr>
          <p:spPr>
            <a:xfrm>
              <a:off x="0" y="-38100"/>
              <a:ext cx="4553366" cy="258714"/>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270606" y="5782104"/>
            <a:ext cx="1295988" cy="1320556"/>
          </a:xfrm>
          <a:custGeom>
            <a:avLst/>
            <a:gdLst/>
            <a:ahLst/>
            <a:cxnLst/>
            <a:rect r="r" b="b" t="t" l="l"/>
            <a:pathLst>
              <a:path h="1320556" w="1295988">
                <a:moveTo>
                  <a:pt x="0" y="0"/>
                </a:moveTo>
                <a:lnTo>
                  <a:pt x="1295987" y="0"/>
                </a:lnTo>
                <a:lnTo>
                  <a:pt x="1295987" y="1320556"/>
                </a:lnTo>
                <a:lnTo>
                  <a:pt x="0" y="1320556"/>
                </a:lnTo>
                <a:lnTo>
                  <a:pt x="0" y="0"/>
                </a:lnTo>
                <a:close/>
              </a:path>
            </a:pathLst>
          </a:custGeom>
          <a:blipFill>
            <a:blip r:embed="rId3"/>
            <a:stretch>
              <a:fillRect l="0" t="0" r="0" b="0"/>
            </a:stretch>
          </a:blipFill>
        </p:spPr>
      </p:sp>
      <p:sp>
        <p:nvSpPr>
          <p:cNvPr name="Freeform 32" id="32"/>
          <p:cNvSpPr/>
          <p:nvPr/>
        </p:nvSpPr>
        <p:spPr>
          <a:xfrm flipH="false" flipV="false" rot="0">
            <a:off x="1269049" y="7684411"/>
            <a:ext cx="1295988" cy="1364198"/>
          </a:xfrm>
          <a:custGeom>
            <a:avLst/>
            <a:gdLst/>
            <a:ahLst/>
            <a:cxnLst/>
            <a:rect r="r" b="b" t="t" l="l"/>
            <a:pathLst>
              <a:path h="1364198" w="1295988">
                <a:moveTo>
                  <a:pt x="0" y="0"/>
                </a:moveTo>
                <a:lnTo>
                  <a:pt x="1295988" y="0"/>
                </a:lnTo>
                <a:lnTo>
                  <a:pt x="1295988" y="1364198"/>
                </a:lnTo>
                <a:lnTo>
                  <a:pt x="0" y="1364198"/>
                </a:lnTo>
                <a:lnTo>
                  <a:pt x="0" y="0"/>
                </a:lnTo>
                <a:close/>
              </a:path>
            </a:pathLst>
          </a:custGeom>
          <a:blipFill>
            <a:blip r:embed="rId4"/>
            <a:stretch>
              <a:fillRect l="0" t="0" r="0" b="0"/>
            </a:stretch>
          </a:blipFill>
        </p:spPr>
      </p:sp>
      <p:sp>
        <p:nvSpPr>
          <p:cNvPr name="Freeform 33" id="33"/>
          <p:cNvSpPr/>
          <p:nvPr/>
        </p:nvSpPr>
        <p:spPr>
          <a:xfrm flipH="false" flipV="false" rot="0">
            <a:off x="9144000" y="5730906"/>
            <a:ext cx="1364474" cy="1422952"/>
          </a:xfrm>
          <a:custGeom>
            <a:avLst/>
            <a:gdLst/>
            <a:ahLst/>
            <a:cxnLst/>
            <a:rect r="r" b="b" t="t" l="l"/>
            <a:pathLst>
              <a:path h="1422952" w="1364474">
                <a:moveTo>
                  <a:pt x="0" y="0"/>
                </a:moveTo>
                <a:lnTo>
                  <a:pt x="1364474" y="0"/>
                </a:lnTo>
                <a:lnTo>
                  <a:pt x="1364474" y="1422952"/>
                </a:lnTo>
                <a:lnTo>
                  <a:pt x="0" y="1422952"/>
                </a:lnTo>
                <a:lnTo>
                  <a:pt x="0" y="0"/>
                </a:lnTo>
                <a:close/>
              </a:path>
            </a:pathLst>
          </a:custGeom>
          <a:blipFill>
            <a:blip r:embed="rId5"/>
            <a:stretch>
              <a:fillRect l="0" t="0" r="0" b="0"/>
            </a:stretch>
          </a:blipFill>
        </p:spPr>
      </p:sp>
      <p:sp>
        <p:nvSpPr>
          <p:cNvPr name="TextBox 34" id="34"/>
          <p:cNvSpPr txBox="true"/>
          <p:nvPr/>
        </p:nvSpPr>
        <p:spPr>
          <a:xfrm rot="0">
            <a:off x="13580429" y="849379"/>
            <a:ext cx="4207852"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Our Team</a:t>
            </a:r>
          </a:p>
        </p:txBody>
      </p:sp>
      <p:sp>
        <p:nvSpPr>
          <p:cNvPr name="TextBox 35" id="35"/>
          <p:cNvSpPr txBox="true"/>
          <p:nvPr/>
        </p:nvSpPr>
        <p:spPr>
          <a:xfrm rot="0">
            <a:off x="9324401" y="849379"/>
            <a:ext cx="4256028"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name="TextBox 36" id="36"/>
          <p:cNvSpPr txBox="true"/>
          <p:nvPr/>
        </p:nvSpPr>
        <p:spPr>
          <a:xfrm rot="0">
            <a:off x="15392043" y="8875144"/>
            <a:ext cx="1155610" cy="331470"/>
          </a:xfrm>
          <a:prstGeom prst="rect">
            <a:avLst/>
          </a:prstGeom>
        </p:spPr>
        <p:txBody>
          <a:bodyPr anchor="t" rtlCol="false" tIns="0" lIns="0" bIns="0" rIns="0">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
        <p:nvSpPr>
          <p:cNvPr name="TextBox 37" id="37"/>
          <p:cNvSpPr txBox="true"/>
          <p:nvPr/>
        </p:nvSpPr>
        <p:spPr>
          <a:xfrm rot="0">
            <a:off x="1269049" y="2803573"/>
            <a:ext cx="6625958" cy="1553095"/>
          </a:xfrm>
          <a:prstGeom prst="rect">
            <a:avLst/>
          </a:prstGeom>
        </p:spPr>
        <p:txBody>
          <a:bodyPr anchor="t" rtlCol="false" tIns="0" lIns="0" bIns="0" rIns="0">
            <a:spAutoFit/>
          </a:bodyPr>
          <a:lstStyle/>
          <a:p>
            <a:pPr algn="l">
              <a:lnSpc>
                <a:spcPts val="5978"/>
              </a:lnSpc>
            </a:pPr>
            <a:r>
              <a:rPr lang="en-US" sz="6359" b="true">
                <a:solidFill>
                  <a:srgbClr val="FFFFFF">
                    <a:alpha val="83922"/>
                  </a:srgbClr>
                </a:solidFill>
                <a:latin typeface="DM Sans Bold"/>
                <a:ea typeface="DM Sans Bold"/>
                <a:cs typeface="DM Sans Bold"/>
                <a:sym typeface="DM Sans Bold"/>
              </a:rPr>
              <a:t>Meet Our Expert Team</a:t>
            </a:r>
          </a:p>
        </p:txBody>
      </p:sp>
      <p:sp>
        <p:nvSpPr>
          <p:cNvPr name="TextBox 38" id="38"/>
          <p:cNvSpPr txBox="true"/>
          <p:nvPr/>
        </p:nvSpPr>
        <p:spPr>
          <a:xfrm rot="0">
            <a:off x="3023793" y="6091863"/>
            <a:ext cx="4871214" cy="796289"/>
          </a:xfrm>
          <a:prstGeom prst="rect">
            <a:avLst/>
          </a:prstGeom>
        </p:spPr>
        <p:txBody>
          <a:bodyPr anchor="t" rtlCol="false" tIns="0" lIns="0" bIns="0" rIns="0">
            <a:spAutoFit/>
          </a:bodyPr>
          <a:lstStyle/>
          <a:p>
            <a:pPr algn="just">
              <a:lnSpc>
                <a:spcPts val="3059"/>
              </a:lnSpc>
            </a:pPr>
            <a:r>
              <a:rPr lang="en-US" b="true" sz="3399" spc="-67">
                <a:solidFill>
                  <a:srgbClr val="A9C5CF"/>
                </a:solidFill>
                <a:latin typeface="DM Sans Bold"/>
                <a:ea typeface="DM Sans Bold"/>
                <a:cs typeface="DM Sans Bold"/>
                <a:sym typeface="DM Sans Bold"/>
              </a:rPr>
              <a:t>Kunal Sood</a:t>
            </a:r>
          </a:p>
          <a:p>
            <a:pPr algn="just">
              <a:lnSpc>
                <a:spcPts val="3059"/>
              </a:lnSpc>
            </a:pPr>
            <a:r>
              <a:rPr lang="en-US" b="true" sz="3399" spc="-67">
                <a:solidFill>
                  <a:srgbClr val="A9C5CF"/>
                </a:solidFill>
                <a:latin typeface="DM Sans Bold"/>
                <a:ea typeface="DM Sans Bold"/>
                <a:cs typeface="DM Sans Bold"/>
                <a:sym typeface="DM Sans Bold"/>
              </a:rPr>
              <a:t>(ksood315@gmail.com)</a:t>
            </a:r>
          </a:p>
        </p:txBody>
      </p:sp>
      <p:sp>
        <p:nvSpPr>
          <p:cNvPr name="TextBox 39" id="39"/>
          <p:cNvSpPr txBox="true"/>
          <p:nvPr/>
        </p:nvSpPr>
        <p:spPr>
          <a:xfrm rot="0">
            <a:off x="10939822" y="6091863"/>
            <a:ext cx="7348178" cy="796289"/>
          </a:xfrm>
          <a:prstGeom prst="rect">
            <a:avLst/>
          </a:prstGeom>
        </p:spPr>
        <p:txBody>
          <a:bodyPr anchor="t" rtlCol="false" tIns="0" lIns="0" bIns="0" rIns="0">
            <a:spAutoFit/>
          </a:bodyPr>
          <a:lstStyle/>
          <a:p>
            <a:pPr algn="just">
              <a:lnSpc>
                <a:spcPts val="3059"/>
              </a:lnSpc>
            </a:pPr>
            <a:r>
              <a:rPr lang="en-US" b="true" sz="3399" spc="-67">
                <a:solidFill>
                  <a:srgbClr val="A9C5CF"/>
                </a:solidFill>
                <a:latin typeface="DM Sans Bold"/>
                <a:ea typeface="DM Sans Bold"/>
                <a:cs typeface="DM Sans Bold"/>
                <a:sym typeface="DM Sans Bold"/>
              </a:rPr>
              <a:t>Lakshya Tomar</a:t>
            </a:r>
          </a:p>
          <a:p>
            <a:pPr algn="just">
              <a:lnSpc>
                <a:spcPts val="3059"/>
              </a:lnSpc>
            </a:pPr>
            <a:r>
              <a:rPr lang="en-US" b="true" sz="3399" spc="-67">
                <a:solidFill>
                  <a:srgbClr val="A9C5CF"/>
                </a:solidFill>
                <a:latin typeface="DM Sans Bold"/>
                <a:ea typeface="DM Sans Bold"/>
                <a:cs typeface="DM Sans Bold"/>
                <a:sym typeface="DM Sans Bold"/>
              </a:rPr>
              <a:t>(lakshyatomar0110gmail.com)</a:t>
            </a:r>
          </a:p>
        </p:txBody>
      </p:sp>
      <p:sp>
        <p:nvSpPr>
          <p:cNvPr name="TextBox 40" id="40"/>
          <p:cNvSpPr txBox="true"/>
          <p:nvPr/>
        </p:nvSpPr>
        <p:spPr>
          <a:xfrm rot="0">
            <a:off x="3023793" y="7871320"/>
            <a:ext cx="6095916" cy="1177289"/>
          </a:xfrm>
          <a:prstGeom prst="rect">
            <a:avLst/>
          </a:prstGeom>
        </p:spPr>
        <p:txBody>
          <a:bodyPr anchor="t" rtlCol="false" tIns="0" lIns="0" bIns="0" rIns="0">
            <a:spAutoFit/>
          </a:bodyPr>
          <a:lstStyle/>
          <a:p>
            <a:pPr algn="just">
              <a:lnSpc>
                <a:spcPts val="3059"/>
              </a:lnSpc>
            </a:pPr>
            <a:r>
              <a:rPr lang="en-US" b="true" sz="3399" spc="-67">
                <a:solidFill>
                  <a:srgbClr val="A9C5CF"/>
                </a:solidFill>
                <a:latin typeface="DM Sans Bold"/>
                <a:ea typeface="DM Sans Bold"/>
                <a:cs typeface="DM Sans Bold"/>
                <a:sym typeface="DM Sans Bold"/>
              </a:rPr>
              <a:t>Rohan  Kardam</a:t>
            </a:r>
          </a:p>
          <a:p>
            <a:pPr algn="just">
              <a:lnSpc>
                <a:spcPts val="3059"/>
              </a:lnSpc>
            </a:pPr>
            <a:r>
              <a:rPr lang="en-US" b="true" sz="3399" spc="-67">
                <a:solidFill>
                  <a:srgbClr val="A9C5CF"/>
                </a:solidFill>
                <a:latin typeface="DM Sans Bold"/>
                <a:ea typeface="DM Sans Bold"/>
                <a:cs typeface="DM Sans Bold"/>
                <a:sym typeface="DM Sans Bold"/>
              </a:rPr>
              <a:t>(rohankardam0@gmail.com)</a:t>
            </a:r>
          </a:p>
          <a:p>
            <a:pPr algn="just">
              <a:lnSpc>
                <a:spcPts val="30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6787F"/>
        </a:solidFill>
      </p:bgPr>
    </p:bg>
    <p:spTree>
      <p:nvGrpSpPr>
        <p:cNvPr id="1" name=""/>
        <p:cNvGrpSpPr/>
        <p:nvPr/>
      </p:nvGrpSpPr>
      <p:grpSpPr>
        <a:xfrm>
          <a:off x="0" y="0"/>
          <a:ext cx="0" cy="0"/>
          <a:chOff x="0" y="0"/>
          <a:chExt cx="0" cy="0"/>
        </a:xfrm>
      </p:grpSpPr>
      <p:grpSp>
        <p:nvGrpSpPr>
          <p:cNvPr name="Group 2" id="2"/>
          <p:cNvGrpSpPr/>
          <p:nvPr/>
        </p:nvGrpSpPr>
        <p:grpSpPr>
          <a:xfrm rot="0">
            <a:off x="8787953" y="532949"/>
            <a:ext cx="4792477" cy="3086100"/>
            <a:chOff x="0" y="0"/>
            <a:chExt cx="6389969" cy="4114800"/>
          </a:xfrm>
        </p:grpSpPr>
        <p:grpSp>
          <p:nvGrpSpPr>
            <p:cNvPr name="Group 3" id="3"/>
            <p:cNvGrpSpPr/>
            <p:nvPr/>
          </p:nvGrpSpPr>
          <p:grpSpPr>
            <a:xfrm rot="0">
              <a:off x="1886330" y="0"/>
              <a:ext cx="4503639" cy="4114800"/>
              <a:chOff x="0" y="0"/>
              <a:chExt cx="889608" cy="812800"/>
            </a:xfrm>
          </p:grpSpPr>
          <p:sp>
            <p:nvSpPr>
              <p:cNvPr name="Freeform 4" id="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name="TextBox 5" id="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503639" cy="3086100"/>
              <a:chOff x="0" y="0"/>
              <a:chExt cx="889608" cy="609600"/>
            </a:xfrm>
          </p:grpSpPr>
          <p:sp>
            <p:nvSpPr>
              <p:cNvPr name="Freeform 7" id="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name="TextBox 8" id="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grpSp>
        <p:nvGrpSpPr>
          <p:cNvPr name="Group 9" id="9"/>
          <p:cNvGrpSpPr/>
          <p:nvPr/>
        </p:nvGrpSpPr>
        <p:grpSpPr>
          <a:xfrm rot="0">
            <a:off x="499719" y="1302102"/>
            <a:ext cx="17288562" cy="8451949"/>
            <a:chOff x="0" y="0"/>
            <a:chExt cx="4553366" cy="2226028"/>
          </a:xfrm>
        </p:grpSpPr>
        <p:sp>
          <p:nvSpPr>
            <p:cNvPr name="Freeform 10" id="10"/>
            <p:cNvSpPr/>
            <p:nvPr/>
          </p:nvSpPr>
          <p:spPr>
            <a:xfrm flipH="false" flipV="false" rot="0">
              <a:off x="0" y="0"/>
              <a:ext cx="4553366" cy="2226028"/>
            </a:xfrm>
            <a:custGeom>
              <a:avLst/>
              <a:gdLst/>
              <a:ahLst/>
              <a:cxnLst/>
              <a:rect r="r" b="b" t="t" l="l"/>
              <a:pathLst>
                <a:path h="2226028" w="4553366">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name="TextBox 11" id="11"/>
            <p:cNvSpPr txBox="true"/>
            <p:nvPr/>
          </p:nvSpPr>
          <p:spPr>
            <a:xfrm>
              <a:off x="0" y="-38100"/>
              <a:ext cx="4553366" cy="2264128"/>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p:txBody>
        </p:sp>
      </p:grpSp>
      <p:grpSp>
        <p:nvGrpSpPr>
          <p:cNvPr name="Group 12" id="12"/>
          <p:cNvGrpSpPr/>
          <p:nvPr/>
        </p:nvGrpSpPr>
        <p:grpSpPr>
          <a:xfrm rot="0">
            <a:off x="12995804" y="532949"/>
            <a:ext cx="4792477" cy="3086100"/>
            <a:chOff x="0" y="0"/>
            <a:chExt cx="6389969" cy="4114800"/>
          </a:xfrm>
        </p:grpSpPr>
        <p:grpSp>
          <p:nvGrpSpPr>
            <p:cNvPr name="Group 13" id="13"/>
            <p:cNvGrpSpPr/>
            <p:nvPr/>
          </p:nvGrpSpPr>
          <p:grpSpPr>
            <a:xfrm rot="0">
              <a:off x="1886330" y="0"/>
              <a:ext cx="4503639" cy="4114800"/>
              <a:chOff x="0" y="0"/>
              <a:chExt cx="889608" cy="812800"/>
            </a:xfrm>
          </p:grpSpPr>
          <p:sp>
            <p:nvSpPr>
              <p:cNvPr name="Freeform 14" id="1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name="TextBox 15" id="1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0"/>
              <a:ext cx="4503639" cy="3086100"/>
              <a:chOff x="0" y="0"/>
              <a:chExt cx="889608" cy="609600"/>
            </a:xfrm>
          </p:grpSpPr>
          <p:sp>
            <p:nvSpPr>
              <p:cNvPr name="Freeform 17" id="1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name="TextBox 18" id="1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sp>
        <p:nvSpPr>
          <p:cNvPr name="AutoShape 19" id="19"/>
          <p:cNvSpPr/>
          <p:nvPr/>
        </p:nvSpPr>
        <p:spPr>
          <a:xfrm flipH="true">
            <a:off x="1730232" y="4794447"/>
            <a:ext cx="0" cy="3787140"/>
          </a:xfrm>
          <a:prstGeom prst="line">
            <a:avLst/>
          </a:prstGeom>
          <a:ln cap="flat" w="38100">
            <a:solidFill>
              <a:srgbClr val="FFFFFF">
                <a:alpha val="80000"/>
              </a:srgbClr>
            </a:solidFill>
            <a:prstDash val="solid"/>
            <a:headEnd type="none" len="sm" w="sm"/>
            <a:tailEnd type="none" len="sm" w="sm"/>
          </a:ln>
        </p:spPr>
      </p:sp>
      <p:sp>
        <p:nvSpPr>
          <p:cNvPr name="AutoShape 20" id="20"/>
          <p:cNvSpPr/>
          <p:nvPr/>
        </p:nvSpPr>
        <p:spPr>
          <a:xfrm flipV="true">
            <a:off x="16647781" y="9021829"/>
            <a:ext cx="439649" cy="0"/>
          </a:xfrm>
          <a:prstGeom prst="line">
            <a:avLst/>
          </a:prstGeom>
          <a:ln cap="rnd" w="38100">
            <a:solidFill>
              <a:srgbClr val="FFFFFF">
                <a:alpha val="83922"/>
              </a:srgbClr>
            </a:solidFill>
            <a:prstDash val="solid"/>
            <a:headEnd type="none" len="sm" w="sm"/>
            <a:tailEnd type="arrow" len="sm" w="med"/>
          </a:ln>
        </p:spPr>
      </p:sp>
      <p:grpSp>
        <p:nvGrpSpPr>
          <p:cNvPr name="Group 21" id="21"/>
          <p:cNvGrpSpPr/>
          <p:nvPr/>
        </p:nvGrpSpPr>
        <p:grpSpPr>
          <a:xfrm rot="0">
            <a:off x="10508796" y="1302102"/>
            <a:ext cx="7279485" cy="727948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2"/>
              <a:stretch>
                <a:fillRect l="0" t="-16750" r="0" b="-16750"/>
              </a:stretch>
            </a:blipFill>
          </p:spPr>
        </p:sp>
      </p:grpSp>
      <p:sp>
        <p:nvSpPr>
          <p:cNvPr name="TextBox 23" id="23"/>
          <p:cNvSpPr txBox="true"/>
          <p:nvPr/>
        </p:nvSpPr>
        <p:spPr>
          <a:xfrm rot="0">
            <a:off x="13580429" y="849379"/>
            <a:ext cx="4207852"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Benifits</a:t>
            </a:r>
          </a:p>
        </p:txBody>
      </p:sp>
      <p:sp>
        <p:nvSpPr>
          <p:cNvPr name="TextBox 24" id="24"/>
          <p:cNvSpPr txBox="true"/>
          <p:nvPr/>
        </p:nvSpPr>
        <p:spPr>
          <a:xfrm rot="0">
            <a:off x="9820225" y="849379"/>
            <a:ext cx="3404121"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name="TextBox 25" id="25"/>
          <p:cNvSpPr txBox="true"/>
          <p:nvPr/>
        </p:nvSpPr>
        <p:spPr>
          <a:xfrm rot="0">
            <a:off x="1368542" y="2778810"/>
            <a:ext cx="7775458" cy="988134"/>
          </a:xfrm>
          <a:prstGeom prst="rect">
            <a:avLst/>
          </a:prstGeom>
        </p:spPr>
        <p:txBody>
          <a:bodyPr anchor="t" rtlCol="false" tIns="0" lIns="0" bIns="0" rIns="0">
            <a:spAutoFit/>
          </a:bodyPr>
          <a:lstStyle/>
          <a:p>
            <a:pPr algn="l">
              <a:lnSpc>
                <a:spcPts val="7400"/>
              </a:lnSpc>
            </a:pPr>
            <a:r>
              <a:rPr lang="en-US" sz="7400" b="true">
                <a:solidFill>
                  <a:srgbClr val="FFFFFF">
                    <a:alpha val="83922"/>
                  </a:srgbClr>
                </a:solidFill>
                <a:latin typeface="DM Sans Bold"/>
                <a:ea typeface="DM Sans Bold"/>
                <a:cs typeface="DM Sans Bold"/>
                <a:sym typeface="DM Sans Bold"/>
              </a:rPr>
              <a:t>Objectives:</a:t>
            </a:r>
          </a:p>
        </p:txBody>
      </p:sp>
      <p:sp>
        <p:nvSpPr>
          <p:cNvPr name="TextBox 26" id="26"/>
          <p:cNvSpPr txBox="true"/>
          <p:nvPr/>
        </p:nvSpPr>
        <p:spPr>
          <a:xfrm rot="0">
            <a:off x="9731741" y="8875144"/>
            <a:ext cx="6815912" cy="331470"/>
          </a:xfrm>
          <a:prstGeom prst="rect">
            <a:avLst/>
          </a:prstGeom>
        </p:spPr>
        <p:txBody>
          <a:bodyPr anchor="t" rtlCol="false" tIns="0" lIns="0" bIns="0" rIns="0">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
        <p:nvSpPr>
          <p:cNvPr name="TextBox 27" id="27"/>
          <p:cNvSpPr txBox="true"/>
          <p:nvPr/>
        </p:nvSpPr>
        <p:spPr>
          <a:xfrm rot="0">
            <a:off x="2781230" y="4354952"/>
            <a:ext cx="3610023" cy="2332492"/>
          </a:xfrm>
          <a:prstGeom prst="rect">
            <a:avLst/>
          </a:prstGeom>
        </p:spPr>
        <p:txBody>
          <a:bodyPr anchor="t" rtlCol="false" tIns="0" lIns="0" bIns="0" rIns="0">
            <a:spAutoFit/>
          </a:bodyPr>
          <a:lstStyle/>
          <a:p>
            <a:pPr algn="l">
              <a:lnSpc>
                <a:spcPts val="1620"/>
              </a:lnSpc>
            </a:pPr>
            <a:r>
              <a:rPr lang="en-US" sz="1800" spc="-36" b="true">
                <a:solidFill>
                  <a:srgbClr val="FFFFFF">
                    <a:alpha val="83922"/>
                  </a:srgbClr>
                </a:solidFill>
                <a:latin typeface="DM Sans Bold"/>
                <a:ea typeface="DM Sans Bold"/>
                <a:cs typeface="DM Sans Bold"/>
                <a:sym typeface="DM Sans Bold"/>
              </a:rPr>
              <a:t>Biodiversity Conservation</a:t>
            </a:r>
          </a:p>
          <a:p>
            <a:pPr algn="l">
              <a:lnSpc>
                <a:spcPts val="1638"/>
              </a:lnSpc>
            </a:pPr>
          </a:p>
          <a:p>
            <a:pPr algn="l">
              <a:lnSpc>
                <a:spcPts val="1638"/>
              </a:lnSpc>
            </a:pPr>
          </a:p>
          <a:p>
            <a:pPr algn="l" marL="388625" indent="-194312" lvl="1">
              <a:lnSpc>
                <a:spcPts val="1962"/>
              </a:lnSpc>
              <a:buFont typeface="Arial"/>
              <a:buChar char="•"/>
            </a:pPr>
            <a:r>
              <a:rPr lang="en-US" b="true" sz="1800" spc="-36">
                <a:solidFill>
                  <a:srgbClr val="FFFFFF">
                    <a:alpha val="83922"/>
                  </a:srgbClr>
                </a:solidFill>
                <a:latin typeface="DM Sans Bold"/>
                <a:ea typeface="DM Sans Bold"/>
                <a:cs typeface="DM Sans Bold"/>
                <a:sym typeface="DM Sans Bold"/>
              </a:rPr>
              <a:t>Accurate plant identification aids botanists and ecologists in monitoring biodiversity, tracking endangered species, and implementing conservation strategies for vulnerable ecosystems.</a:t>
            </a:r>
          </a:p>
        </p:txBody>
      </p:sp>
      <p:sp>
        <p:nvSpPr>
          <p:cNvPr name="TextBox 28" id="28"/>
          <p:cNvSpPr txBox="true"/>
          <p:nvPr/>
        </p:nvSpPr>
        <p:spPr>
          <a:xfrm rot="0">
            <a:off x="2076211" y="4393052"/>
            <a:ext cx="705019" cy="398145"/>
          </a:xfrm>
          <a:prstGeom prst="rect">
            <a:avLst/>
          </a:prstGeom>
        </p:spPr>
        <p:txBody>
          <a:bodyPr anchor="t" rtlCol="false" tIns="0" lIns="0" bIns="0" rIns="0">
            <a:spAutoFit/>
          </a:bodyPr>
          <a:lstStyle/>
          <a:p>
            <a:pPr algn="l">
              <a:lnSpc>
                <a:spcPts val="2879"/>
              </a:lnSpc>
            </a:pPr>
            <a:r>
              <a:rPr lang="en-US" sz="3199" spc="-63" b="true">
                <a:solidFill>
                  <a:srgbClr val="A9C5CF">
                    <a:alpha val="83922"/>
                  </a:srgbClr>
                </a:solidFill>
                <a:latin typeface="DM Sans Bold"/>
                <a:ea typeface="DM Sans Bold"/>
                <a:cs typeface="DM Sans Bold"/>
                <a:sym typeface="DM Sans Bold"/>
              </a:rPr>
              <a:t>01</a:t>
            </a:r>
          </a:p>
        </p:txBody>
      </p:sp>
      <p:sp>
        <p:nvSpPr>
          <p:cNvPr name="TextBox 29" id="29"/>
          <p:cNvSpPr txBox="true"/>
          <p:nvPr/>
        </p:nvSpPr>
        <p:spPr>
          <a:xfrm rot="0">
            <a:off x="2781230" y="7185781"/>
            <a:ext cx="3610023" cy="3020875"/>
          </a:xfrm>
          <a:prstGeom prst="rect">
            <a:avLst/>
          </a:prstGeom>
        </p:spPr>
        <p:txBody>
          <a:bodyPr anchor="t" rtlCol="false" tIns="0" lIns="0" bIns="0" rIns="0">
            <a:spAutoFit/>
          </a:bodyPr>
          <a:lstStyle/>
          <a:p>
            <a:pPr algn="l">
              <a:lnSpc>
                <a:spcPts val="1620"/>
              </a:lnSpc>
            </a:pPr>
            <a:r>
              <a:rPr lang="en-US" sz="1800" spc="-36" b="true">
                <a:solidFill>
                  <a:srgbClr val="FFFFFF">
                    <a:alpha val="83922"/>
                  </a:srgbClr>
                </a:solidFill>
                <a:latin typeface="DM Sans Bold"/>
                <a:ea typeface="DM Sans Bold"/>
                <a:cs typeface="DM Sans Bold"/>
                <a:sym typeface="DM Sans Bold"/>
              </a:rPr>
              <a:t>Educational Tool:</a:t>
            </a:r>
          </a:p>
          <a:p>
            <a:pPr algn="l">
              <a:lnSpc>
                <a:spcPts val="1620"/>
              </a:lnSpc>
            </a:pPr>
          </a:p>
          <a:p>
            <a:pPr algn="l" marL="388625" indent="-194312" lvl="1">
              <a:lnSpc>
                <a:spcPts val="1926"/>
              </a:lnSpc>
              <a:buFont typeface="Arial"/>
              <a:buChar char="•"/>
            </a:pPr>
            <a:r>
              <a:rPr lang="en-US" b="true" sz="1800" spc="-36">
                <a:solidFill>
                  <a:srgbClr val="FFFFFF">
                    <a:alpha val="83922"/>
                  </a:srgbClr>
                </a:solidFill>
                <a:latin typeface="DM Sans Bold"/>
                <a:ea typeface="DM Sans Bold"/>
                <a:cs typeface="DM Sans Bold"/>
                <a:sym typeface="DM Sans Bold"/>
              </a:rPr>
              <a:t>The system acts as an interactive platform for botany students and researchers, helping them identify and study various plant species while fostering knowledge of plant biodiversity.</a:t>
            </a:r>
          </a:p>
          <a:p>
            <a:pPr algn="l">
              <a:lnSpc>
                <a:spcPts val="1926"/>
              </a:lnSpc>
            </a:pPr>
          </a:p>
          <a:p>
            <a:pPr algn="l">
              <a:lnSpc>
                <a:spcPts val="1926"/>
              </a:lnSpc>
            </a:pPr>
          </a:p>
          <a:p>
            <a:pPr algn="l">
              <a:lnSpc>
                <a:spcPts val="1926"/>
              </a:lnSpc>
            </a:pPr>
          </a:p>
        </p:txBody>
      </p:sp>
      <p:sp>
        <p:nvSpPr>
          <p:cNvPr name="TextBox 30" id="30"/>
          <p:cNvSpPr txBox="true"/>
          <p:nvPr/>
        </p:nvSpPr>
        <p:spPr>
          <a:xfrm rot="0">
            <a:off x="2076211" y="7269139"/>
            <a:ext cx="705019" cy="398145"/>
          </a:xfrm>
          <a:prstGeom prst="rect">
            <a:avLst/>
          </a:prstGeom>
        </p:spPr>
        <p:txBody>
          <a:bodyPr anchor="t" rtlCol="false" tIns="0" lIns="0" bIns="0" rIns="0">
            <a:spAutoFit/>
          </a:bodyPr>
          <a:lstStyle/>
          <a:p>
            <a:pPr algn="l">
              <a:lnSpc>
                <a:spcPts val="2879"/>
              </a:lnSpc>
            </a:pPr>
            <a:r>
              <a:rPr lang="en-US" sz="3199" spc="-63" b="true">
                <a:solidFill>
                  <a:srgbClr val="A9C5CF">
                    <a:alpha val="83922"/>
                  </a:srgbClr>
                </a:solidFill>
                <a:latin typeface="DM Sans Bold"/>
                <a:ea typeface="DM Sans Bold"/>
                <a:cs typeface="DM Sans Bold"/>
                <a:sym typeface="DM Sans Bold"/>
              </a:rPr>
              <a:t>02</a:t>
            </a:r>
          </a:p>
        </p:txBody>
      </p:sp>
      <p:sp>
        <p:nvSpPr>
          <p:cNvPr name="TextBox 31" id="31"/>
          <p:cNvSpPr txBox="true"/>
          <p:nvPr/>
        </p:nvSpPr>
        <p:spPr>
          <a:xfrm rot="0">
            <a:off x="7574168" y="4216858"/>
            <a:ext cx="3610023" cy="2630183"/>
          </a:xfrm>
          <a:prstGeom prst="rect">
            <a:avLst/>
          </a:prstGeom>
        </p:spPr>
        <p:txBody>
          <a:bodyPr anchor="t" rtlCol="false" tIns="0" lIns="0" bIns="0" rIns="0">
            <a:spAutoFit/>
          </a:bodyPr>
          <a:lstStyle/>
          <a:p>
            <a:pPr algn="l">
              <a:lnSpc>
                <a:spcPts val="2016"/>
              </a:lnSpc>
            </a:pPr>
            <a:r>
              <a:rPr lang="en-US" sz="1800" spc="-36" b="true">
                <a:solidFill>
                  <a:srgbClr val="FFFFFF">
                    <a:alpha val="83922"/>
                  </a:srgbClr>
                </a:solidFill>
                <a:latin typeface="DM Sans Bold"/>
                <a:ea typeface="DM Sans Bold"/>
                <a:cs typeface="DM Sans Bold"/>
                <a:sym typeface="DM Sans Bold"/>
              </a:rPr>
              <a:t> Agriculture and Crop Management</a:t>
            </a:r>
          </a:p>
          <a:p>
            <a:pPr algn="l">
              <a:lnSpc>
                <a:spcPts val="2142"/>
              </a:lnSpc>
            </a:pPr>
          </a:p>
          <a:p>
            <a:pPr algn="l" marL="388625" indent="-194312" lvl="1">
              <a:lnSpc>
                <a:spcPts val="2142"/>
              </a:lnSpc>
              <a:buFont typeface="Arial"/>
              <a:buChar char="•"/>
            </a:pPr>
            <a:r>
              <a:rPr lang="en-US" b="true" sz="1800" spc="-36">
                <a:solidFill>
                  <a:srgbClr val="FFFFFF">
                    <a:alpha val="83922"/>
                  </a:srgbClr>
                </a:solidFill>
                <a:latin typeface="DM Sans Bold"/>
                <a:ea typeface="DM Sans Bold"/>
                <a:cs typeface="DM Sans Bold"/>
                <a:sym typeface="DM Sans Bold"/>
              </a:rPr>
              <a:t>Farmers and agronomists can use plant species recognition to monitor crops, detect invasive species, and improve crop management, enhancing yield and reducing losses.</a:t>
            </a:r>
          </a:p>
          <a:p>
            <a:pPr algn="l">
              <a:lnSpc>
                <a:spcPts val="2142"/>
              </a:lnSpc>
            </a:pPr>
          </a:p>
        </p:txBody>
      </p:sp>
      <p:sp>
        <p:nvSpPr>
          <p:cNvPr name="TextBox 32" id="32"/>
          <p:cNvSpPr txBox="true"/>
          <p:nvPr/>
        </p:nvSpPr>
        <p:spPr>
          <a:xfrm rot="0">
            <a:off x="6715045" y="4393052"/>
            <a:ext cx="705019" cy="398145"/>
          </a:xfrm>
          <a:prstGeom prst="rect">
            <a:avLst/>
          </a:prstGeom>
        </p:spPr>
        <p:txBody>
          <a:bodyPr anchor="t" rtlCol="false" tIns="0" lIns="0" bIns="0" rIns="0">
            <a:spAutoFit/>
          </a:bodyPr>
          <a:lstStyle/>
          <a:p>
            <a:pPr algn="l">
              <a:lnSpc>
                <a:spcPts val="2879"/>
              </a:lnSpc>
            </a:pPr>
            <a:r>
              <a:rPr lang="en-US" sz="3199" spc="-63" b="true">
                <a:solidFill>
                  <a:srgbClr val="A9C5CF">
                    <a:alpha val="83922"/>
                  </a:srgbClr>
                </a:solidFill>
                <a:latin typeface="DM Sans Bold"/>
                <a:ea typeface="DM Sans Bold"/>
                <a:cs typeface="DM Sans Bold"/>
                <a:sym typeface="DM Sans Bold"/>
              </a:rPr>
              <a:t>03</a:t>
            </a:r>
          </a:p>
        </p:txBody>
      </p:sp>
      <p:sp>
        <p:nvSpPr>
          <p:cNvPr name="TextBox 33" id="33"/>
          <p:cNvSpPr txBox="true"/>
          <p:nvPr/>
        </p:nvSpPr>
        <p:spPr>
          <a:xfrm rot="0">
            <a:off x="7887005" y="7231039"/>
            <a:ext cx="3610023" cy="2545768"/>
          </a:xfrm>
          <a:prstGeom prst="rect">
            <a:avLst/>
          </a:prstGeom>
        </p:spPr>
        <p:txBody>
          <a:bodyPr anchor="t" rtlCol="false" tIns="0" lIns="0" bIns="0" rIns="0">
            <a:spAutoFit/>
          </a:bodyPr>
          <a:lstStyle/>
          <a:p>
            <a:pPr algn="l">
              <a:lnSpc>
                <a:spcPts val="1620"/>
              </a:lnSpc>
            </a:pPr>
            <a:r>
              <a:rPr lang="en-US" sz="1800" spc="-36" b="true">
                <a:solidFill>
                  <a:srgbClr val="FFFFFF">
                    <a:alpha val="83922"/>
                  </a:srgbClr>
                </a:solidFill>
                <a:latin typeface="DM Sans Bold"/>
                <a:ea typeface="DM Sans Bold"/>
                <a:cs typeface="DM Sans Bold"/>
                <a:sym typeface="DM Sans Bold"/>
              </a:rPr>
              <a:t>Rapid Field Research:</a:t>
            </a:r>
          </a:p>
          <a:p>
            <a:pPr algn="l">
              <a:lnSpc>
                <a:spcPts val="1620"/>
              </a:lnSpc>
            </a:pPr>
          </a:p>
          <a:p>
            <a:pPr algn="l" marL="388625" indent="-194312" lvl="1">
              <a:lnSpc>
                <a:spcPts val="1908"/>
              </a:lnSpc>
              <a:buFont typeface="Arial"/>
              <a:buChar char="•"/>
            </a:pPr>
            <a:r>
              <a:rPr lang="en-US" b="true" sz="1800" spc="-36">
                <a:solidFill>
                  <a:srgbClr val="FFFFFF">
                    <a:alpha val="83922"/>
                  </a:srgbClr>
                </a:solidFill>
                <a:latin typeface="DM Sans Bold"/>
                <a:ea typeface="DM Sans Bold"/>
                <a:cs typeface="DM Sans Bold"/>
                <a:sym typeface="DM Sans Bold"/>
              </a:rPr>
              <a:t>Field researchers can quickly identify plant species in remote areas, saving time and improving the accuracy of ecological surveys without relying on manual taxonomy.</a:t>
            </a:r>
          </a:p>
          <a:p>
            <a:pPr algn="l">
              <a:lnSpc>
                <a:spcPts val="1908"/>
              </a:lnSpc>
            </a:pPr>
          </a:p>
          <a:p>
            <a:pPr algn="l">
              <a:lnSpc>
                <a:spcPts val="1908"/>
              </a:lnSpc>
            </a:pPr>
          </a:p>
          <a:p>
            <a:pPr algn="l">
              <a:lnSpc>
                <a:spcPts val="1908"/>
              </a:lnSpc>
            </a:pPr>
          </a:p>
        </p:txBody>
      </p:sp>
      <p:sp>
        <p:nvSpPr>
          <p:cNvPr name="TextBox 34" id="34"/>
          <p:cNvSpPr txBox="true"/>
          <p:nvPr/>
        </p:nvSpPr>
        <p:spPr>
          <a:xfrm rot="0">
            <a:off x="6866917" y="7269139"/>
            <a:ext cx="705019" cy="398145"/>
          </a:xfrm>
          <a:prstGeom prst="rect">
            <a:avLst/>
          </a:prstGeom>
        </p:spPr>
        <p:txBody>
          <a:bodyPr anchor="t" rtlCol="false" tIns="0" lIns="0" bIns="0" rIns="0">
            <a:spAutoFit/>
          </a:bodyPr>
          <a:lstStyle/>
          <a:p>
            <a:pPr algn="l">
              <a:lnSpc>
                <a:spcPts val="2879"/>
              </a:lnSpc>
            </a:pPr>
            <a:r>
              <a:rPr lang="en-US" sz="3199" spc="-63" b="true">
                <a:solidFill>
                  <a:srgbClr val="A9C5CF">
                    <a:alpha val="83922"/>
                  </a:srgbClr>
                </a:solidFill>
                <a:latin typeface="DM Sans Bold"/>
                <a:ea typeface="DM Sans Bold"/>
                <a:cs typeface="DM Sans Bold"/>
                <a:sym typeface="DM Sans Bold"/>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F26"/>
        </a:solidFill>
      </p:bgPr>
    </p:bg>
    <p:spTree>
      <p:nvGrpSpPr>
        <p:cNvPr id="1" name=""/>
        <p:cNvGrpSpPr/>
        <p:nvPr/>
      </p:nvGrpSpPr>
      <p:grpSpPr>
        <a:xfrm>
          <a:off x="0" y="0"/>
          <a:ext cx="0" cy="0"/>
          <a:chOff x="0" y="0"/>
          <a:chExt cx="0" cy="0"/>
        </a:xfrm>
      </p:grpSpPr>
      <p:grpSp>
        <p:nvGrpSpPr>
          <p:cNvPr name="Group 2" id="2"/>
          <p:cNvGrpSpPr/>
          <p:nvPr/>
        </p:nvGrpSpPr>
        <p:grpSpPr>
          <a:xfrm rot="0">
            <a:off x="452729" y="1302102"/>
            <a:ext cx="17382543" cy="8451949"/>
            <a:chOff x="0" y="0"/>
            <a:chExt cx="4578118" cy="2226028"/>
          </a:xfrm>
        </p:grpSpPr>
        <p:sp>
          <p:nvSpPr>
            <p:cNvPr name="Freeform 3" id="3"/>
            <p:cNvSpPr/>
            <p:nvPr/>
          </p:nvSpPr>
          <p:spPr>
            <a:xfrm flipH="false" flipV="false" rot="0">
              <a:off x="0" y="0"/>
              <a:ext cx="4578118" cy="2226028"/>
            </a:xfrm>
            <a:custGeom>
              <a:avLst/>
              <a:gdLst/>
              <a:ahLst/>
              <a:cxnLst/>
              <a:rect r="r" b="b" t="t" l="l"/>
              <a:pathLst>
                <a:path h="2226028" w="4578118">
                  <a:moveTo>
                    <a:pt x="12916" y="0"/>
                  </a:moveTo>
                  <a:lnTo>
                    <a:pt x="4565202" y="0"/>
                  </a:lnTo>
                  <a:cubicBezTo>
                    <a:pt x="4568628" y="0"/>
                    <a:pt x="4571913" y="1361"/>
                    <a:pt x="4574335" y="3783"/>
                  </a:cubicBezTo>
                  <a:cubicBezTo>
                    <a:pt x="4576757" y="6205"/>
                    <a:pt x="4578118" y="9491"/>
                    <a:pt x="4578118" y="12916"/>
                  </a:cubicBezTo>
                  <a:lnTo>
                    <a:pt x="4578118" y="2213112"/>
                  </a:lnTo>
                  <a:cubicBezTo>
                    <a:pt x="4578118" y="2216537"/>
                    <a:pt x="4576757" y="2219822"/>
                    <a:pt x="4574335" y="2222245"/>
                  </a:cubicBezTo>
                  <a:cubicBezTo>
                    <a:pt x="4571913" y="2224667"/>
                    <a:pt x="4568628" y="2226028"/>
                    <a:pt x="4565202" y="2226028"/>
                  </a:cubicBezTo>
                  <a:lnTo>
                    <a:pt x="12916" y="2226028"/>
                  </a:lnTo>
                  <a:cubicBezTo>
                    <a:pt x="5783" y="2226028"/>
                    <a:pt x="0" y="2220245"/>
                    <a:pt x="0" y="2213112"/>
                  </a:cubicBezTo>
                  <a:lnTo>
                    <a:pt x="0" y="12916"/>
                  </a:lnTo>
                  <a:cubicBezTo>
                    <a:pt x="0" y="9491"/>
                    <a:pt x="1361" y="6205"/>
                    <a:pt x="3783" y="3783"/>
                  </a:cubicBezTo>
                  <a:cubicBezTo>
                    <a:pt x="6205" y="1361"/>
                    <a:pt x="9491" y="0"/>
                    <a:pt x="12916" y="0"/>
                  </a:cubicBezTo>
                  <a:close/>
                </a:path>
              </a:pathLst>
            </a:custGeom>
            <a:solidFill>
              <a:srgbClr val="66787F"/>
            </a:solidFill>
          </p:spPr>
        </p:sp>
        <p:sp>
          <p:nvSpPr>
            <p:cNvPr name="TextBox 4" id="4"/>
            <p:cNvSpPr txBox="true"/>
            <p:nvPr/>
          </p:nvSpPr>
          <p:spPr>
            <a:xfrm>
              <a:off x="0" y="-38100"/>
              <a:ext cx="4578118" cy="226412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42795" y="532949"/>
            <a:ext cx="4792477" cy="3086100"/>
            <a:chOff x="0" y="0"/>
            <a:chExt cx="6389969" cy="4114800"/>
          </a:xfrm>
        </p:grpSpPr>
        <p:grpSp>
          <p:nvGrpSpPr>
            <p:cNvPr name="Group 6" id="6"/>
            <p:cNvGrpSpPr/>
            <p:nvPr/>
          </p:nvGrpSpPr>
          <p:grpSpPr>
            <a:xfrm rot="0">
              <a:off x="1886330" y="0"/>
              <a:ext cx="4503639" cy="4114800"/>
              <a:chOff x="0" y="0"/>
              <a:chExt cx="889608" cy="812800"/>
            </a:xfrm>
          </p:grpSpPr>
          <p:sp>
            <p:nvSpPr>
              <p:cNvPr name="Freeform 7" id="7"/>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name="TextBox 8" id="8"/>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4503639" cy="3086100"/>
              <a:chOff x="0" y="0"/>
              <a:chExt cx="889608" cy="609600"/>
            </a:xfrm>
          </p:grpSpPr>
          <p:sp>
            <p:nvSpPr>
              <p:cNvPr name="Freeform 10" id="10"/>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name="TextBox 11" id="11"/>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grpSp>
        <p:nvGrpSpPr>
          <p:cNvPr name="Group 12" id="12"/>
          <p:cNvGrpSpPr/>
          <p:nvPr/>
        </p:nvGrpSpPr>
        <p:grpSpPr>
          <a:xfrm rot="0">
            <a:off x="8834943" y="532949"/>
            <a:ext cx="4792477" cy="3086100"/>
            <a:chOff x="0" y="0"/>
            <a:chExt cx="6389969" cy="4114800"/>
          </a:xfrm>
        </p:grpSpPr>
        <p:grpSp>
          <p:nvGrpSpPr>
            <p:cNvPr name="Group 13" id="13"/>
            <p:cNvGrpSpPr/>
            <p:nvPr/>
          </p:nvGrpSpPr>
          <p:grpSpPr>
            <a:xfrm rot="0">
              <a:off x="1886330" y="0"/>
              <a:ext cx="4503639" cy="4114800"/>
              <a:chOff x="0" y="0"/>
              <a:chExt cx="889608" cy="812800"/>
            </a:xfrm>
          </p:grpSpPr>
          <p:sp>
            <p:nvSpPr>
              <p:cNvPr name="Freeform 14" id="1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name="TextBox 15" id="1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0"/>
              <a:ext cx="4503639" cy="3086100"/>
              <a:chOff x="0" y="0"/>
              <a:chExt cx="889608" cy="609600"/>
            </a:xfrm>
          </p:grpSpPr>
          <p:sp>
            <p:nvSpPr>
              <p:cNvPr name="Freeform 17" id="1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name="TextBox 18" id="1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grpSp>
        <p:nvGrpSpPr>
          <p:cNvPr name="Group 19" id="19"/>
          <p:cNvGrpSpPr/>
          <p:nvPr/>
        </p:nvGrpSpPr>
        <p:grpSpPr>
          <a:xfrm rot="0">
            <a:off x="452729" y="1302102"/>
            <a:ext cx="8691271" cy="5553427"/>
            <a:chOff x="0" y="0"/>
            <a:chExt cx="11588362" cy="7404570"/>
          </a:xfrm>
        </p:grpSpPr>
        <p:pic>
          <p:nvPicPr>
            <p:cNvPr name="Picture 20" id="20"/>
            <p:cNvPicPr>
              <a:picLocks noChangeAspect="true"/>
            </p:cNvPicPr>
            <p:nvPr/>
          </p:nvPicPr>
          <p:blipFill>
            <a:blip r:embed="rId2">
              <a:alphaModFix amt="71000"/>
            </a:blip>
            <a:srcRect l="0" t="2047" r="0" b="2047"/>
            <a:stretch>
              <a:fillRect/>
            </a:stretch>
          </p:blipFill>
          <p:spPr>
            <a:xfrm flipH="false" flipV="false">
              <a:off x="0" y="0"/>
              <a:ext cx="11588362" cy="7404570"/>
            </a:xfrm>
            <a:prstGeom prst="rect">
              <a:avLst/>
            </a:prstGeom>
          </p:spPr>
        </p:pic>
      </p:grpSp>
      <p:grpSp>
        <p:nvGrpSpPr>
          <p:cNvPr name="Group 21" id="21"/>
          <p:cNvGrpSpPr/>
          <p:nvPr/>
        </p:nvGrpSpPr>
        <p:grpSpPr>
          <a:xfrm rot="0">
            <a:off x="9144000" y="1302102"/>
            <a:ext cx="8691271" cy="5553427"/>
            <a:chOff x="0" y="0"/>
            <a:chExt cx="11588362" cy="7404570"/>
          </a:xfrm>
        </p:grpSpPr>
        <p:pic>
          <p:nvPicPr>
            <p:cNvPr name="Picture 22" id="22"/>
            <p:cNvPicPr>
              <a:picLocks noChangeAspect="true"/>
            </p:cNvPicPr>
            <p:nvPr/>
          </p:nvPicPr>
          <p:blipFill>
            <a:blip r:embed="rId3">
              <a:alphaModFix amt="71000"/>
            </a:blip>
            <a:srcRect l="0" t="28634" r="0" b="28634"/>
            <a:stretch>
              <a:fillRect/>
            </a:stretch>
          </p:blipFill>
          <p:spPr>
            <a:xfrm flipH="false" flipV="false">
              <a:off x="0" y="0"/>
              <a:ext cx="11588362" cy="7404570"/>
            </a:xfrm>
            <a:prstGeom prst="rect">
              <a:avLst/>
            </a:prstGeom>
          </p:spPr>
        </p:pic>
      </p:grpSp>
      <p:sp>
        <p:nvSpPr>
          <p:cNvPr name="TextBox 23" id="23"/>
          <p:cNvSpPr txBox="true"/>
          <p:nvPr/>
        </p:nvSpPr>
        <p:spPr>
          <a:xfrm rot="0">
            <a:off x="13627419" y="849379"/>
            <a:ext cx="4207852"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Methodology</a:t>
            </a:r>
          </a:p>
        </p:txBody>
      </p:sp>
      <p:sp>
        <p:nvSpPr>
          <p:cNvPr name="TextBox 24" id="24"/>
          <p:cNvSpPr txBox="true"/>
          <p:nvPr/>
        </p:nvSpPr>
        <p:spPr>
          <a:xfrm rot="0">
            <a:off x="9867215" y="849379"/>
            <a:ext cx="3404121"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grpSp>
        <p:nvGrpSpPr>
          <p:cNvPr name="Group 25" id="25"/>
          <p:cNvGrpSpPr/>
          <p:nvPr/>
        </p:nvGrpSpPr>
        <p:grpSpPr>
          <a:xfrm rot="0">
            <a:off x="331997" y="4761423"/>
            <a:ext cx="17382543" cy="4794643"/>
            <a:chOff x="0" y="0"/>
            <a:chExt cx="4578118" cy="1262787"/>
          </a:xfrm>
        </p:grpSpPr>
        <p:sp>
          <p:nvSpPr>
            <p:cNvPr name="Freeform 26" id="26"/>
            <p:cNvSpPr/>
            <p:nvPr/>
          </p:nvSpPr>
          <p:spPr>
            <a:xfrm flipH="false" flipV="false" rot="0">
              <a:off x="0" y="0"/>
              <a:ext cx="4578118" cy="1262786"/>
            </a:xfrm>
            <a:custGeom>
              <a:avLst/>
              <a:gdLst/>
              <a:ahLst/>
              <a:cxnLst/>
              <a:rect r="r" b="b" t="t" l="l"/>
              <a:pathLst>
                <a:path h="1262786" w="4578118">
                  <a:moveTo>
                    <a:pt x="12916" y="0"/>
                  </a:moveTo>
                  <a:lnTo>
                    <a:pt x="4565202" y="0"/>
                  </a:lnTo>
                  <a:cubicBezTo>
                    <a:pt x="4568628" y="0"/>
                    <a:pt x="4571913" y="1361"/>
                    <a:pt x="4574335" y="3783"/>
                  </a:cubicBezTo>
                  <a:cubicBezTo>
                    <a:pt x="4576757" y="6205"/>
                    <a:pt x="4578118" y="9491"/>
                    <a:pt x="4578118" y="12916"/>
                  </a:cubicBezTo>
                  <a:lnTo>
                    <a:pt x="4578118" y="1249870"/>
                  </a:lnTo>
                  <a:cubicBezTo>
                    <a:pt x="4578118" y="1253296"/>
                    <a:pt x="4576757" y="1256581"/>
                    <a:pt x="4574335" y="1259003"/>
                  </a:cubicBezTo>
                  <a:cubicBezTo>
                    <a:pt x="4571913" y="1261426"/>
                    <a:pt x="4568628" y="1262786"/>
                    <a:pt x="4565202" y="1262786"/>
                  </a:cubicBezTo>
                  <a:lnTo>
                    <a:pt x="12916" y="1262786"/>
                  </a:lnTo>
                  <a:cubicBezTo>
                    <a:pt x="5783" y="1262786"/>
                    <a:pt x="0" y="1257004"/>
                    <a:pt x="0" y="1249870"/>
                  </a:cubicBezTo>
                  <a:lnTo>
                    <a:pt x="0" y="12916"/>
                  </a:lnTo>
                  <a:cubicBezTo>
                    <a:pt x="0" y="9491"/>
                    <a:pt x="1361" y="6205"/>
                    <a:pt x="3783" y="3783"/>
                  </a:cubicBezTo>
                  <a:cubicBezTo>
                    <a:pt x="6205" y="1361"/>
                    <a:pt x="9491" y="0"/>
                    <a:pt x="12916" y="0"/>
                  </a:cubicBezTo>
                  <a:close/>
                </a:path>
              </a:pathLst>
            </a:custGeom>
            <a:gradFill rotWithShape="true">
              <a:gsLst>
                <a:gs pos="0">
                  <a:srgbClr val="121F26">
                    <a:alpha val="0"/>
                  </a:srgbClr>
                </a:gs>
                <a:gs pos="20000">
                  <a:srgbClr val="66787F">
                    <a:alpha val="100000"/>
                  </a:srgbClr>
                </a:gs>
                <a:gs pos="40000">
                  <a:srgbClr val="66787F">
                    <a:alpha val="100000"/>
                  </a:srgbClr>
                </a:gs>
                <a:gs pos="60000">
                  <a:srgbClr val="66787F">
                    <a:alpha val="100000"/>
                  </a:srgbClr>
                </a:gs>
                <a:gs pos="80000">
                  <a:srgbClr val="66787F">
                    <a:alpha val="100000"/>
                  </a:srgbClr>
                </a:gs>
                <a:gs pos="100000">
                  <a:srgbClr val="66787F">
                    <a:alpha val="100000"/>
                  </a:srgbClr>
                </a:gs>
              </a:gsLst>
              <a:lin ang="5400000"/>
            </a:gradFill>
          </p:spPr>
        </p:sp>
        <p:sp>
          <p:nvSpPr>
            <p:cNvPr name="TextBox 27" id="27"/>
            <p:cNvSpPr txBox="true"/>
            <p:nvPr/>
          </p:nvSpPr>
          <p:spPr>
            <a:xfrm>
              <a:off x="0" y="-38100"/>
              <a:ext cx="4578118" cy="1300887"/>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536711" y="6731352"/>
            <a:ext cx="6545980" cy="988134"/>
          </a:xfrm>
          <a:prstGeom prst="rect">
            <a:avLst/>
          </a:prstGeom>
        </p:spPr>
        <p:txBody>
          <a:bodyPr anchor="t" rtlCol="false" tIns="0" lIns="0" bIns="0" rIns="0">
            <a:spAutoFit/>
          </a:bodyPr>
          <a:lstStyle/>
          <a:p>
            <a:pPr algn="l">
              <a:lnSpc>
                <a:spcPts val="7400"/>
              </a:lnSpc>
            </a:pPr>
            <a:r>
              <a:rPr lang="en-US" sz="7400" b="true">
                <a:solidFill>
                  <a:srgbClr val="FFFFFF">
                    <a:alpha val="83922"/>
                  </a:srgbClr>
                </a:solidFill>
                <a:latin typeface="DM Sans Bold"/>
                <a:ea typeface="DM Sans Bold"/>
                <a:cs typeface="DM Sans Bold"/>
                <a:sym typeface="DM Sans Bold"/>
              </a:rPr>
              <a:t>Methodology: </a:t>
            </a:r>
          </a:p>
        </p:txBody>
      </p:sp>
      <p:sp>
        <p:nvSpPr>
          <p:cNvPr name="AutoShape 29" id="29"/>
          <p:cNvSpPr/>
          <p:nvPr/>
        </p:nvSpPr>
        <p:spPr>
          <a:xfrm flipV="true">
            <a:off x="16694771" y="9021829"/>
            <a:ext cx="439649" cy="0"/>
          </a:xfrm>
          <a:prstGeom prst="line">
            <a:avLst/>
          </a:prstGeom>
          <a:ln cap="rnd" w="38100">
            <a:solidFill>
              <a:srgbClr val="FFFFFF">
                <a:alpha val="83922"/>
              </a:srgbClr>
            </a:solidFill>
            <a:prstDash val="solid"/>
            <a:headEnd type="none" len="sm" w="sm"/>
            <a:tailEnd type="arrow" len="sm" w="med"/>
          </a:ln>
        </p:spPr>
      </p:sp>
      <p:sp>
        <p:nvSpPr>
          <p:cNvPr name="TextBox 30" id="30"/>
          <p:cNvSpPr txBox="true"/>
          <p:nvPr/>
        </p:nvSpPr>
        <p:spPr>
          <a:xfrm rot="0">
            <a:off x="9778731" y="8875144"/>
            <a:ext cx="6815912" cy="331470"/>
          </a:xfrm>
          <a:prstGeom prst="rect">
            <a:avLst/>
          </a:prstGeom>
        </p:spPr>
        <p:txBody>
          <a:bodyPr anchor="t" rtlCol="false" tIns="0" lIns="0" bIns="0" rIns="0">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
        <p:nvSpPr>
          <p:cNvPr name="TextBox 31" id="31"/>
          <p:cNvSpPr txBox="true"/>
          <p:nvPr/>
        </p:nvSpPr>
        <p:spPr>
          <a:xfrm rot="0">
            <a:off x="8082691" y="6395222"/>
            <a:ext cx="7345094" cy="2665095"/>
          </a:xfrm>
          <a:prstGeom prst="rect">
            <a:avLst/>
          </a:prstGeom>
        </p:spPr>
        <p:txBody>
          <a:bodyPr anchor="t" rtlCol="false" tIns="0" lIns="0" bIns="0" rIns="0">
            <a:spAutoFit/>
          </a:bodyPr>
          <a:lstStyle/>
          <a:p>
            <a:pPr algn="just">
              <a:lnSpc>
                <a:spcPts val="2640"/>
              </a:lnSpc>
            </a:pPr>
            <a:r>
              <a:rPr lang="en-US" sz="2000" spc="-40">
                <a:solidFill>
                  <a:srgbClr val="FFFFFF">
                    <a:alpha val="83922"/>
                  </a:srgbClr>
                </a:solidFill>
                <a:latin typeface="DM Sans"/>
                <a:ea typeface="DM Sans"/>
                <a:cs typeface="DM Sans"/>
                <a:sym typeface="DM Sans"/>
              </a:rPr>
              <a:t>A Convolutional Neural Network (CNN) will extract key features from a labeled dataset of leaf images for species classification. Data augmentation techniques like rotations and flips enhance training diversity. The trained model is integrated into a web app, allowing users to upload leaf images via a drag-and-drop interface, providing real-time species predictions with confidence scores for accurate plant identification.</a:t>
            </a:r>
          </a:p>
          <a:p>
            <a:pPr algn="just">
              <a:lnSpc>
                <a:spcPts val="26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F26"/>
        </a:solidFill>
      </p:bgPr>
    </p:bg>
    <p:spTree>
      <p:nvGrpSpPr>
        <p:cNvPr id="1" name=""/>
        <p:cNvGrpSpPr/>
        <p:nvPr/>
      </p:nvGrpSpPr>
      <p:grpSpPr>
        <a:xfrm>
          <a:off x="0" y="0"/>
          <a:ext cx="0" cy="0"/>
          <a:chOff x="0" y="0"/>
          <a:chExt cx="0" cy="0"/>
        </a:xfrm>
      </p:grpSpPr>
      <p:sp>
        <p:nvSpPr>
          <p:cNvPr name="Freeform 2" id="2"/>
          <p:cNvSpPr/>
          <p:nvPr/>
        </p:nvSpPr>
        <p:spPr>
          <a:xfrm flipH="false" flipV="false" rot="0">
            <a:off x="454600" y="2232955"/>
            <a:ext cx="10760837" cy="6591013"/>
          </a:xfrm>
          <a:custGeom>
            <a:avLst/>
            <a:gdLst/>
            <a:ahLst/>
            <a:cxnLst/>
            <a:rect r="r" b="b" t="t" l="l"/>
            <a:pathLst>
              <a:path h="6591013" w="10760837">
                <a:moveTo>
                  <a:pt x="0" y="0"/>
                </a:moveTo>
                <a:lnTo>
                  <a:pt x="10760837" y="0"/>
                </a:lnTo>
                <a:lnTo>
                  <a:pt x="10760837" y="6591013"/>
                </a:lnTo>
                <a:lnTo>
                  <a:pt x="0" y="6591013"/>
                </a:lnTo>
                <a:lnTo>
                  <a:pt x="0" y="0"/>
                </a:lnTo>
                <a:close/>
              </a:path>
            </a:pathLst>
          </a:custGeom>
          <a:blipFill>
            <a:blip r:embed="rId2"/>
            <a:stretch>
              <a:fillRect l="0" t="0" r="0" b="0"/>
            </a:stretch>
          </a:blipFill>
        </p:spPr>
      </p:sp>
      <p:sp>
        <p:nvSpPr>
          <p:cNvPr name="TextBox 3" id="3"/>
          <p:cNvSpPr txBox="true"/>
          <p:nvPr/>
        </p:nvSpPr>
        <p:spPr>
          <a:xfrm rot="0">
            <a:off x="4292799" y="266596"/>
            <a:ext cx="10598795" cy="1144272"/>
          </a:xfrm>
          <a:prstGeom prst="rect">
            <a:avLst/>
          </a:prstGeom>
        </p:spPr>
        <p:txBody>
          <a:bodyPr anchor="t" rtlCol="false" tIns="0" lIns="0" bIns="0" rIns="0">
            <a:spAutoFit/>
          </a:bodyPr>
          <a:lstStyle/>
          <a:p>
            <a:pPr algn="ctr">
              <a:lnSpc>
                <a:spcPts val="9379"/>
              </a:lnSpc>
              <a:spcBef>
                <a:spcPct val="0"/>
              </a:spcBef>
            </a:pPr>
            <a:r>
              <a:rPr lang="en-US" sz="6699">
                <a:solidFill>
                  <a:srgbClr val="FFFFFF"/>
                </a:solidFill>
                <a:latin typeface="Canva Sans"/>
                <a:ea typeface="Canva Sans"/>
                <a:cs typeface="Canva Sans"/>
                <a:sym typeface="Canva Sans"/>
              </a:rPr>
              <a:t>General CNN architecture</a:t>
            </a:r>
          </a:p>
        </p:txBody>
      </p:sp>
      <p:sp>
        <p:nvSpPr>
          <p:cNvPr name="TextBox 4" id="4"/>
          <p:cNvSpPr txBox="true"/>
          <p:nvPr/>
        </p:nvSpPr>
        <p:spPr>
          <a:xfrm rot="0">
            <a:off x="11531586" y="2973142"/>
            <a:ext cx="6274023" cy="5005865"/>
          </a:xfrm>
          <a:prstGeom prst="rect">
            <a:avLst/>
          </a:prstGeom>
        </p:spPr>
        <p:txBody>
          <a:bodyPr anchor="t" rtlCol="false" tIns="0" lIns="0" bIns="0" rIns="0">
            <a:spAutoFit/>
          </a:bodyPr>
          <a:lstStyle/>
          <a:p>
            <a:pPr algn="just">
              <a:lnSpc>
                <a:spcPts val="3408"/>
              </a:lnSpc>
            </a:pPr>
            <a:r>
              <a:rPr lang="en-US" sz="1993">
                <a:solidFill>
                  <a:srgbClr val="FFFFFF"/>
                </a:solidFill>
                <a:latin typeface="Canva Sans"/>
                <a:ea typeface="Canva Sans"/>
                <a:cs typeface="Canva Sans"/>
                <a:sym typeface="Canva Sans"/>
              </a:rPr>
              <a:t>CNN Architecture: A Convolutional Neural Network (CNN) is used to learn and extract features from leaf images. The input images are resized to 128x128 pixels, and multiple Conv2D layers capture features like edges and textures. MaxPooling layers downsample feature maps, reducing complexity. A fully connected layer with 256 neurons, followed by a softmax output layer, classifies images into 4 leaf species. The model uses the Adam optimizer and categorical crossentropy loss function.</a:t>
            </a:r>
          </a:p>
          <a:p>
            <a:pPr algn="ctr">
              <a:lnSpc>
                <a:spcPts val="2790"/>
              </a:lnSpc>
            </a:pPr>
          </a:p>
          <a:p>
            <a:pPr algn="l">
              <a:lnSpc>
                <a:spcPts val="2790"/>
              </a:lnSpc>
              <a:spcBef>
                <a:spcPct val="0"/>
              </a:spcBef>
            </a:pPr>
          </a:p>
        </p:txBody>
      </p:sp>
      <p:sp>
        <p:nvSpPr>
          <p:cNvPr name="TextBox 5" id="5"/>
          <p:cNvSpPr txBox="true"/>
          <p:nvPr/>
        </p:nvSpPr>
        <p:spPr>
          <a:xfrm rot="0">
            <a:off x="7985280" y="4962842"/>
            <a:ext cx="231744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Your paragraph text</a:t>
            </a:r>
          </a:p>
        </p:txBody>
      </p:sp>
      <p:sp>
        <p:nvSpPr>
          <p:cNvPr name="TextBox 6" id="6"/>
          <p:cNvSpPr txBox="true"/>
          <p:nvPr/>
        </p:nvSpPr>
        <p:spPr>
          <a:xfrm rot="0">
            <a:off x="7985280" y="4962842"/>
            <a:ext cx="231744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Your paragraph text</a:t>
            </a:r>
          </a:p>
        </p:txBody>
      </p:sp>
      <p:sp>
        <p:nvSpPr>
          <p:cNvPr name="TextBox 7" id="7"/>
          <p:cNvSpPr txBox="true"/>
          <p:nvPr/>
        </p:nvSpPr>
        <p:spPr>
          <a:xfrm rot="0">
            <a:off x="7985280" y="4962842"/>
            <a:ext cx="231744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Your paragraph text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6787F"/>
        </a:solidFill>
      </p:bgPr>
    </p:bg>
    <p:spTree>
      <p:nvGrpSpPr>
        <p:cNvPr id="1" name=""/>
        <p:cNvGrpSpPr/>
        <p:nvPr/>
      </p:nvGrpSpPr>
      <p:grpSpPr>
        <a:xfrm>
          <a:off x="0" y="0"/>
          <a:ext cx="0" cy="0"/>
          <a:chOff x="0" y="0"/>
          <a:chExt cx="0" cy="0"/>
        </a:xfrm>
      </p:grpSpPr>
      <p:grpSp>
        <p:nvGrpSpPr>
          <p:cNvPr name="Group 2" id="2"/>
          <p:cNvGrpSpPr/>
          <p:nvPr/>
        </p:nvGrpSpPr>
        <p:grpSpPr>
          <a:xfrm rot="0">
            <a:off x="8787953" y="532949"/>
            <a:ext cx="4792477" cy="3086100"/>
            <a:chOff x="0" y="0"/>
            <a:chExt cx="6389969" cy="4114800"/>
          </a:xfrm>
        </p:grpSpPr>
        <p:grpSp>
          <p:nvGrpSpPr>
            <p:cNvPr name="Group 3" id="3"/>
            <p:cNvGrpSpPr/>
            <p:nvPr/>
          </p:nvGrpSpPr>
          <p:grpSpPr>
            <a:xfrm rot="0">
              <a:off x="1886330" y="0"/>
              <a:ext cx="4503639" cy="4114800"/>
              <a:chOff x="0" y="0"/>
              <a:chExt cx="889608" cy="812800"/>
            </a:xfrm>
          </p:grpSpPr>
          <p:sp>
            <p:nvSpPr>
              <p:cNvPr name="Freeform 4" id="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name="TextBox 5" id="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503639" cy="3086100"/>
              <a:chOff x="0" y="0"/>
              <a:chExt cx="889608" cy="609600"/>
            </a:xfrm>
          </p:grpSpPr>
          <p:sp>
            <p:nvSpPr>
              <p:cNvPr name="Freeform 7" id="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name="TextBox 8" id="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grpSp>
        <p:nvGrpSpPr>
          <p:cNvPr name="Group 9" id="9"/>
          <p:cNvGrpSpPr/>
          <p:nvPr/>
        </p:nvGrpSpPr>
        <p:grpSpPr>
          <a:xfrm rot="0">
            <a:off x="499719" y="1302102"/>
            <a:ext cx="17288562" cy="8451949"/>
            <a:chOff x="0" y="0"/>
            <a:chExt cx="4553366" cy="2226028"/>
          </a:xfrm>
        </p:grpSpPr>
        <p:sp>
          <p:nvSpPr>
            <p:cNvPr name="Freeform 10" id="10"/>
            <p:cNvSpPr/>
            <p:nvPr/>
          </p:nvSpPr>
          <p:spPr>
            <a:xfrm flipH="false" flipV="false" rot="0">
              <a:off x="0" y="0"/>
              <a:ext cx="4553366" cy="2226028"/>
            </a:xfrm>
            <a:custGeom>
              <a:avLst/>
              <a:gdLst/>
              <a:ahLst/>
              <a:cxnLst/>
              <a:rect r="r" b="b" t="t" l="l"/>
              <a:pathLst>
                <a:path h="2226028" w="4553366">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name="TextBox 11" id="11"/>
            <p:cNvSpPr txBox="true"/>
            <p:nvPr/>
          </p:nvSpPr>
          <p:spPr>
            <a:xfrm>
              <a:off x="0" y="-38100"/>
              <a:ext cx="4553366" cy="2264128"/>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p:txBody>
        </p:sp>
      </p:grpSp>
      <p:grpSp>
        <p:nvGrpSpPr>
          <p:cNvPr name="Group 12" id="12"/>
          <p:cNvGrpSpPr/>
          <p:nvPr/>
        </p:nvGrpSpPr>
        <p:grpSpPr>
          <a:xfrm rot="0">
            <a:off x="12995804" y="532949"/>
            <a:ext cx="4792477" cy="3086100"/>
            <a:chOff x="0" y="0"/>
            <a:chExt cx="6389969" cy="4114800"/>
          </a:xfrm>
        </p:grpSpPr>
        <p:grpSp>
          <p:nvGrpSpPr>
            <p:cNvPr name="Group 13" id="13"/>
            <p:cNvGrpSpPr/>
            <p:nvPr/>
          </p:nvGrpSpPr>
          <p:grpSpPr>
            <a:xfrm rot="0">
              <a:off x="1886330" y="0"/>
              <a:ext cx="4503639" cy="4114800"/>
              <a:chOff x="0" y="0"/>
              <a:chExt cx="889608" cy="812800"/>
            </a:xfrm>
          </p:grpSpPr>
          <p:sp>
            <p:nvSpPr>
              <p:cNvPr name="Freeform 14" id="14"/>
              <p:cNvSpPr/>
              <p:nvPr/>
            </p:nvSpPr>
            <p:spPr>
              <a:xfrm flipH="false" flipV="false" rot="0">
                <a:off x="0" y="0"/>
                <a:ext cx="889608" cy="812800"/>
              </a:xfrm>
              <a:custGeom>
                <a:avLst/>
                <a:gdLst/>
                <a:ahLst/>
                <a:cxnLst/>
                <a:rect r="r" b="b" t="t" l="l"/>
                <a:pathLst>
                  <a:path h="812800" w="889608">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name="TextBox 15" id="15"/>
              <p:cNvSpPr txBox="true"/>
              <p:nvPr/>
            </p:nvSpPr>
            <p:spPr>
              <a:xfrm>
                <a:off x="0" y="-38100"/>
                <a:ext cx="889608"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0"/>
              <a:ext cx="4503639" cy="3086100"/>
              <a:chOff x="0" y="0"/>
              <a:chExt cx="889608" cy="609600"/>
            </a:xfrm>
          </p:grpSpPr>
          <p:sp>
            <p:nvSpPr>
              <p:cNvPr name="Freeform 17" id="17"/>
              <p:cNvSpPr/>
              <p:nvPr/>
            </p:nvSpPr>
            <p:spPr>
              <a:xfrm flipH="false" flipV="false" rot="0">
                <a:off x="13922" y="0"/>
                <a:ext cx="861764" cy="609600"/>
              </a:xfrm>
              <a:custGeom>
                <a:avLst/>
                <a:gdLst/>
                <a:ahLst/>
                <a:cxnLst/>
                <a:rect r="r" b="b" t="t" l="l"/>
                <a:pathLst>
                  <a:path h="609600" w="861764">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name="TextBox 18" id="18"/>
              <p:cNvSpPr txBox="true"/>
              <p:nvPr/>
            </p:nvSpPr>
            <p:spPr>
              <a:xfrm>
                <a:off x="101600" y="-38100"/>
                <a:ext cx="686408" cy="647700"/>
              </a:xfrm>
              <a:prstGeom prst="rect">
                <a:avLst/>
              </a:prstGeom>
            </p:spPr>
            <p:txBody>
              <a:bodyPr anchor="ctr" rtlCol="false" tIns="50800" lIns="50800" bIns="50800" rIns="50800"/>
              <a:lstStyle/>
              <a:p>
                <a:pPr algn="ctr">
                  <a:lnSpc>
                    <a:spcPts val="2659"/>
                  </a:lnSpc>
                </a:pPr>
              </a:p>
            </p:txBody>
          </p:sp>
        </p:grpSp>
      </p:grpSp>
      <p:sp>
        <p:nvSpPr>
          <p:cNvPr name="AutoShape 19" id="19"/>
          <p:cNvSpPr/>
          <p:nvPr/>
        </p:nvSpPr>
        <p:spPr>
          <a:xfrm>
            <a:off x="1900456" y="5215639"/>
            <a:ext cx="0" cy="3084212"/>
          </a:xfrm>
          <a:prstGeom prst="line">
            <a:avLst/>
          </a:prstGeom>
          <a:ln cap="flat" w="38100">
            <a:solidFill>
              <a:srgbClr val="FFFFFF">
                <a:alpha val="80000"/>
              </a:srgbClr>
            </a:solidFill>
            <a:prstDash val="solid"/>
            <a:headEnd type="none" len="sm" w="sm"/>
            <a:tailEnd type="none" len="sm" w="sm"/>
          </a:ln>
        </p:spPr>
      </p:sp>
      <p:sp>
        <p:nvSpPr>
          <p:cNvPr name="AutoShape 20" id="20"/>
          <p:cNvSpPr/>
          <p:nvPr/>
        </p:nvSpPr>
        <p:spPr>
          <a:xfrm flipV="true">
            <a:off x="16647781" y="9021829"/>
            <a:ext cx="439649" cy="0"/>
          </a:xfrm>
          <a:prstGeom prst="line">
            <a:avLst/>
          </a:prstGeom>
          <a:ln cap="rnd" w="38100">
            <a:solidFill>
              <a:srgbClr val="FFFFFF">
                <a:alpha val="83922"/>
              </a:srgbClr>
            </a:solidFill>
            <a:prstDash val="solid"/>
            <a:headEnd type="none" len="sm" w="sm"/>
            <a:tailEnd type="arrow" len="sm" w="med"/>
          </a:ln>
        </p:spPr>
      </p:sp>
      <p:grpSp>
        <p:nvGrpSpPr>
          <p:cNvPr name="Group 21" id="21"/>
          <p:cNvGrpSpPr/>
          <p:nvPr/>
        </p:nvGrpSpPr>
        <p:grpSpPr>
          <a:xfrm rot="0">
            <a:off x="10508796" y="1302102"/>
            <a:ext cx="7279485" cy="727948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2"/>
              <a:stretch>
                <a:fillRect l="0" t="-25046" r="0" b="-25046"/>
              </a:stretch>
            </a:blipFill>
          </p:spPr>
        </p:sp>
      </p:grpSp>
      <p:sp>
        <p:nvSpPr>
          <p:cNvPr name="TextBox 23" id="23"/>
          <p:cNvSpPr txBox="true"/>
          <p:nvPr/>
        </p:nvSpPr>
        <p:spPr>
          <a:xfrm rot="0">
            <a:off x="13580429" y="849379"/>
            <a:ext cx="4207852"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Benifits</a:t>
            </a:r>
          </a:p>
        </p:txBody>
      </p:sp>
      <p:sp>
        <p:nvSpPr>
          <p:cNvPr name="TextBox 24" id="24"/>
          <p:cNvSpPr txBox="true"/>
          <p:nvPr/>
        </p:nvSpPr>
        <p:spPr>
          <a:xfrm rot="0">
            <a:off x="9820225" y="849379"/>
            <a:ext cx="3404121" cy="331470"/>
          </a:xfrm>
          <a:prstGeom prst="rect">
            <a:avLst/>
          </a:prstGeom>
        </p:spPr>
        <p:txBody>
          <a:bodyPr anchor="t" rtlCol="false" tIns="0" lIns="0" bIns="0" rIns="0">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name="TextBox 25" id="25"/>
          <p:cNvSpPr txBox="true"/>
          <p:nvPr/>
        </p:nvSpPr>
        <p:spPr>
          <a:xfrm rot="0">
            <a:off x="1368542" y="2778810"/>
            <a:ext cx="7775458" cy="988134"/>
          </a:xfrm>
          <a:prstGeom prst="rect">
            <a:avLst/>
          </a:prstGeom>
        </p:spPr>
        <p:txBody>
          <a:bodyPr anchor="t" rtlCol="false" tIns="0" lIns="0" bIns="0" rIns="0">
            <a:spAutoFit/>
          </a:bodyPr>
          <a:lstStyle/>
          <a:p>
            <a:pPr algn="l">
              <a:lnSpc>
                <a:spcPts val="7400"/>
              </a:lnSpc>
            </a:pPr>
            <a:r>
              <a:rPr lang="en-US" sz="7400" b="true">
                <a:solidFill>
                  <a:srgbClr val="FFFFFF">
                    <a:alpha val="83922"/>
                  </a:srgbClr>
                </a:solidFill>
                <a:latin typeface="DM Sans Bold"/>
                <a:ea typeface="DM Sans Bold"/>
                <a:cs typeface="DM Sans Bold"/>
                <a:sym typeface="DM Sans Bold"/>
              </a:rPr>
              <a:t>Why CNN: </a:t>
            </a:r>
          </a:p>
        </p:txBody>
      </p:sp>
      <p:sp>
        <p:nvSpPr>
          <p:cNvPr name="TextBox 26" id="26"/>
          <p:cNvSpPr txBox="true"/>
          <p:nvPr/>
        </p:nvSpPr>
        <p:spPr>
          <a:xfrm rot="0">
            <a:off x="9731741" y="8875144"/>
            <a:ext cx="6815912" cy="331470"/>
          </a:xfrm>
          <a:prstGeom prst="rect">
            <a:avLst/>
          </a:prstGeom>
        </p:spPr>
        <p:txBody>
          <a:bodyPr anchor="t" rtlCol="false" tIns="0" lIns="0" bIns="0" rIns="0">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
        <p:nvSpPr>
          <p:cNvPr name="TextBox 27" id="27"/>
          <p:cNvSpPr txBox="true"/>
          <p:nvPr/>
        </p:nvSpPr>
        <p:spPr>
          <a:xfrm rot="0">
            <a:off x="2870063" y="5139439"/>
            <a:ext cx="3610023" cy="1837266"/>
          </a:xfrm>
          <a:prstGeom prst="rect">
            <a:avLst/>
          </a:prstGeom>
        </p:spPr>
        <p:txBody>
          <a:bodyPr anchor="t" rtlCol="false" tIns="0" lIns="0" bIns="0" rIns="0">
            <a:spAutoFit/>
          </a:bodyPr>
          <a:lstStyle/>
          <a:p>
            <a:pPr algn="l">
              <a:lnSpc>
                <a:spcPts val="1620"/>
              </a:lnSpc>
            </a:pPr>
            <a:r>
              <a:rPr lang="en-US" sz="1800" spc="-36" b="true">
                <a:solidFill>
                  <a:srgbClr val="FFFFFF">
                    <a:alpha val="83922"/>
                  </a:srgbClr>
                </a:solidFill>
                <a:latin typeface="DM Sans Bold"/>
                <a:ea typeface="DM Sans Bold"/>
                <a:cs typeface="DM Sans Bold"/>
                <a:sym typeface="DM Sans Bold"/>
              </a:rPr>
              <a:t>High Accuracy in Plant Identification</a:t>
            </a:r>
          </a:p>
          <a:p>
            <a:pPr algn="l">
              <a:lnSpc>
                <a:spcPts val="1620"/>
              </a:lnSpc>
            </a:pPr>
          </a:p>
          <a:p>
            <a:pPr algn="l" marL="388625" indent="-194312" lvl="1">
              <a:lnSpc>
                <a:spcPts val="1962"/>
              </a:lnSpc>
              <a:buFont typeface="Arial"/>
              <a:buChar char="•"/>
            </a:pPr>
            <a:r>
              <a:rPr lang="en-US" b="true" sz="1800" spc="-36">
                <a:solidFill>
                  <a:srgbClr val="FFFFFF">
                    <a:alpha val="83922"/>
                  </a:srgbClr>
                </a:solidFill>
                <a:latin typeface="DM Sans Bold"/>
                <a:ea typeface="DM Sans Bold"/>
                <a:cs typeface="DM Sans Bold"/>
                <a:sym typeface="DM Sans Bold"/>
              </a:rPr>
              <a:t> Image recognition technology offers precise identification of plant species, minimizing errors compared to manual methods.</a:t>
            </a:r>
          </a:p>
        </p:txBody>
      </p:sp>
      <p:sp>
        <p:nvSpPr>
          <p:cNvPr name="TextBox 28" id="28"/>
          <p:cNvSpPr txBox="true"/>
          <p:nvPr/>
        </p:nvSpPr>
        <p:spPr>
          <a:xfrm rot="0">
            <a:off x="2165043" y="5301364"/>
            <a:ext cx="705019" cy="398145"/>
          </a:xfrm>
          <a:prstGeom prst="rect">
            <a:avLst/>
          </a:prstGeom>
        </p:spPr>
        <p:txBody>
          <a:bodyPr anchor="t" rtlCol="false" tIns="0" lIns="0" bIns="0" rIns="0">
            <a:spAutoFit/>
          </a:bodyPr>
          <a:lstStyle/>
          <a:p>
            <a:pPr algn="l">
              <a:lnSpc>
                <a:spcPts val="2879"/>
              </a:lnSpc>
            </a:pPr>
            <a:r>
              <a:rPr lang="en-US" sz="3199" spc="-63" b="true">
                <a:solidFill>
                  <a:srgbClr val="A9C5CF">
                    <a:alpha val="83922"/>
                  </a:srgbClr>
                </a:solidFill>
                <a:latin typeface="DM Sans Bold"/>
                <a:ea typeface="DM Sans Bold"/>
                <a:cs typeface="DM Sans Bold"/>
                <a:sym typeface="DM Sans Bold"/>
              </a:rPr>
              <a:t>01</a:t>
            </a:r>
          </a:p>
        </p:txBody>
      </p:sp>
      <p:sp>
        <p:nvSpPr>
          <p:cNvPr name="TextBox 29" id="29"/>
          <p:cNvSpPr txBox="true"/>
          <p:nvPr/>
        </p:nvSpPr>
        <p:spPr>
          <a:xfrm rot="0">
            <a:off x="2870063" y="7181411"/>
            <a:ext cx="3610023" cy="1884891"/>
          </a:xfrm>
          <a:prstGeom prst="rect">
            <a:avLst/>
          </a:prstGeom>
        </p:spPr>
        <p:txBody>
          <a:bodyPr anchor="t" rtlCol="false" tIns="0" lIns="0" bIns="0" rIns="0">
            <a:spAutoFit/>
          </a:bodyPr>
          <a:lstStyle/>
          <a:p>
            <a:pPr algn="l">
              <a:lnSpc>
                <a:spcPts val="1620"/>
              </a:lnSpc>
            </a:pPr>
            <a:r>
              <a:rPr lang="en-US" sz="1800" spc="-36" b="true">
                <a:solidFill>
                  <a:srgbClr val="FFFFFF">
                    <a:alpha val="83922"/>
                  </a:srgbClr>
                </a:solidFill>
                <a:latin typeface="DM Sans Bold"/>
                <a:ea typeface="DM Sans Bold"/>
                <a:cs typeface="DM Sans Bold"/>
                <a:sym typeface="DM Sans Bold"/>
              </a:rPr>
              <a:t>Time Efficiency</a:t>
            </a:r>
          </a:p>
          <a:p>
            <a:pPr algn="l">
              <a:lnSpc>
                <a:spcPts val="1620"/>
              </a:lnSpc>
            </a:pPr>
          </a:p>
          <a:p>
            <a:pPr algn="l" marL="388620" indent="-194310" lvl="1">
              <a:lnSpc>
                <a:spcPts val="1962"/>
              </a:lnSpc>
              <a:buFont typeface="Arial"/>
              <a:buChar char="•"/>
            </a:pPr>
            <a:r>
              <a:rPr lang="en-US" b="true" sz="1800" spc="-36">
                <a:solidFill>
                  <a:srgbClr val="FFFFFF">
                    <a:alpha val="83922"/>
                  </a:srgbClr>
                </a:solidFill>
                <a:latin typeface="DM Sans Bold"/>
                <a:ea typeface="DM Sans Bold"/>
                <a:cs typeface="DM Sans Bold"/>
                <a:sym typeface="DM Sans Bold"/>
              </a:rPr>
              <a:t> Automated image recognition drastically reduces the time required to identify and classify plant species.</a:t>
            </a:r>
          </a:p>
          <a:p>
            <a:pPr algn="l">
              <a:lnSpc>
                <a:spcPts val="1962"/>
              </a:lnSpc>
            </a:pPr>
          </a:p>
        </p:txBody>
      </p:sp>
      <p:sp>
        <p:nvSpPr>
          <p:cNvPr name="TextBox 30" id="30"/>
          <p:cNvSpPr txBox="true"/>
          <p:nvPr/>
        </p:nvSpPr>
        <p:spPr>
          <a:xfrm rot="0">
            <a:off x="2165043" y="7219511"/>
            <a:ext cx="705019" cy="398145"/>
          </a:xfrm>
          <a:prstGeom prst="rect">
            <a:avLst/>
          </a:prstGeom>
        </p:spPr>
        <p:txBody>
          <a:bodyPr anchor="t" rtlCol="false" tIns="0" lIns="0" bIns="0" rIns="0">
            <a:spAutoFit/>
          </a:bodyPr>
          <a:lstStyle/>
          <a:p>
            <a:pPr algn="l">
              <a:lnSpc>
                <a:spcPts val="2879"/>
              </a:lnSpc>
            </a:pPr>
            <a:r>
              <a:rPr lang="en-US" sz="3199" spc="-63" b="true">
                <a:solidFill>
                  <a:srgbClr val="A9C5CF">
                    <a:alpha val="83922"/>
                  </a:srgbClr>
                </a:solidFill>
                <a:latin typeface="DM Sans Bold"/>
                <a:ea typeface="DM Sans Bold"/>
                <a:cs typeface="DM Sans Bold"/>
                <a:sym typeface="DM Sans Bold"/>
              </a:rPr>
              <a:t>02</a:t>
            </a:r>
          </a:p>
        </p:txBody>
      </p:sp>
      <p:sp>
        <p:nvSpPr>
          <p:cNvPr name="TextBox 31" id="31"/>
          <p:cNvSpPr txBox="true"/>
          <p:nvPr/>
        </p:nvSpPr>
        <p:spPr>
          <a:xfrm rot="0">
            <a:off x="7574168" y="5139439"/>
            <a:ext cx="3610023" cy="1793256"/>
          </a:xfrm>
          <a:prstGeom prst="rect">
            <a:avLst/>
          </a:prstGeom>
        </p:spPr>
        <p:txBody>
          <a:bodyPr anchor="t" rtlCol="false" tIns="0" lIns="0" bIns="0" rIns="0">
            <a:spAutoFit/>
          </a:bodyPr>
          <a:lstStyle/>
          <a:p>
            <a:pPr algn="l">
              <a:lnSpc>
                <a:spcPts val="1620"/>
              </a:lnSpc>
            </a:pPr>
            <a:r>
              <a:rPr lang="en-US" sz="1800" spc="-36" b="true">
                <a:solidFill>
                  <a:srgbClr val="FFFFFF">
                    <a:alpha val="83922"/>
                  </a:srgbClr>
                </a:solidFill>
                <a:latin typeface="DM Sans Bold"/>
                <a:ea typeface="DM Sans Bold"/>
                <a:cs typeface="DM Sans Bold"/>
                <a:sym typeface="DM Sans Bold"/>
              </a:rPr>
              <a:t> Scalability and Mass Identification</a:t>
            </a:r>
          </a:p>
          <a:p>
            <a:pPr algn="l">
              <a:lnSpc>
                <a:spcPts val="1620"/>
              </a:lnSpc>
            </a:pPr>
          </a:p>
          <a:p>
            <a:pPr algn="l" marL="388625" indent="-194312" lvl="1">
              <a:lnSpc>
                <a:spcPts val="1908"/>
              </a:lnSpc>
              <a:buFont typeface="Arial"/>
              <a:buChar char="•"/>
            </a:pPr>
            <a:r>
              <a:rPr lang="en-US" b="true" sz="1800" spc="-36">
                <a:solidFill>
                  <a:srgbClr val="FFFFFF">
                    <a:alpha val="83922"/>
                  </a:srgbClr>
                </a:solidFill>
                <a:latin typeface="DM Sans Bold"/>
                <a:ea typeface="DM Sans Bold"/>
                <a:cs typeface="DM Sans Bold"/>
                <a:sym typeface="DM Sans Bold"/>
              </a:rPr>
              <a:t> Image recognition can be scaled to process large amounts of data, identifying multiple plant species in real-time.</a:t>
            </a:r>
          </a:p>
        </p:txBody>
      </p:sp>
      <p:sp>
        <p:nvSpPr>
          <p:cNvPr name="TextBox 32" id="32"/>
          <p:cNvSpPr txBox="true"/>
          <p:nvPr/>
        </p:nvSpPr>
        <p:spPr>
          <a:xfrm rot="0">
            <a:off x="6869149" y="5177539"/>
            <a:ext cx="705019" cy="398145"/>
          </a:xfrm>
          <a:prstGeom prst="rect">
            <a:avLst/>
          </a:prstGeom>
        </p:spPr>
        <p:txBody>
          <a:bodyPr anchor="t" rtlCol="false" tIns="0" lIns="0" bIns="0" rIns="0">
            <a:spAutoFit/>
          </a:bodyPr>
          <a:lstStyle/>
          <a:p>
            <a:pPr algn="l">
              <a:lnSpc>
                <a:spcPts val="2879"/>
              </a:lnSpc>
            </a:pPr>
            <a:r>
              <a:rPr lang="en-US" sz="3199" spc="-63" b="true">
                <a:solidFill>
                  <a:srgbClr val="A9C5CF">
                    <a:alpha val="83922"/>
                  </a:srgbClr>
                </a:solidFill>
                <a:latin typeface="DM Sans Bold"/>
                <a:ea typeface="DM Sans Bold"/>
                <a:cs typeface="DM Sans Bold"/>
                <a:sym typeface="DM Sans Bold"/>
              </a:rPr>
              <a:t>03</a:t>
            </a:r>
          </a:p>
        </p:txBody>
      </p:sp>
      <p:sp>
        <p:nvSpPr>
          <p:cNvPr name="TextBox 33" id="33"/>
          <p:cNvSpPr txBox="true"/>
          <p:nvPr/>
        </p:nvSpPr>
        <p:spPr>
          <a:xfrm rot="0">
            <a:off x="7574168" y="7181411"/>
            <a:ext cx="3610023" cy="1921644"/>
          </a:xfrm>
          <a:prstGeom prst="rect">
            <a:avLst/>
          </a:prstGeom>
        </p:spPr>
        <p:txBody>
          <a:bodyPr anchor="t" rtlCol="false" tIns="0" lIns="0" bIns="0" rIns="0">
            <a:spAutoFit/>
          </a:bodyPr>
          <a:lstStyle/>
          <a:p>
            <a:pPr algn="l">
              <a:lnSpc>
                <a:spcPts val="1620"/>
              </a:lnSpc>
            </a:pPr>
            <a:r>
              <a:rPr lang="en-US" sz="1800" spc="-36" b="true">
                <a:solidFill>
                  <a:srgbClr val="FFFFFF">
                    <a:alpha val="83922"/>
                  </a:srgbClr>
                </a:solidFill>
                <a:latin typeface="DM Sans Bold"/>
                <a:ea typeface="DM Sans Bold"/>
                <a:cs typeface="DM Sans Bold"/>
                <a:sym typeface="DM Sans Bold"/>
              </a:rPr>
              <a:t>Real-Time Monitoring and Decision Making</a:t>
            </a:r>
          </a:p>
          <a:p>
            <a:pPr algn="l">
              <a:lnSpc>
                <a:spcPts val="1620"/>
              </a:lnSpc>
            </a:pPr>
          </a:p>
          <a:p>
            <a:pPr algn="l" marL="388625" indent="-194312" lvl="1">
              <a:lnSpc>
                <a:spcPts val="2142"/>
              </a:lnSpc>
              <a:buFont typeface="Arial"/>
              <a:buChar char="•"/>
            </a:pPr>
            <a:r>
              <a:rPr lang="en-US" b="true" sz="1800" spc="-36">
                <a:solidFill>
                  <a:srgbClr val="FFFFFF">
                    <a:alpha val="83922"/>
                  </a:srgbClr>
                </a:solidFill>
                <a:latin typeface="DM Sans Bold"/>
                <a:ea typeface="DM Sans Bold"/>
                <a:cs typeface="DM Sans Bold"/>
                <a:sym typeface="DM Sans Bold"/>
              </a:rPr>
              <a:t>T</a:t>
            </a:r>
            <a:r>
              <a:rPr lang="en-US" sz="1800" spc="-36">
                <a:solidFill>
                  <a:srgbClr val="FFFFFF">
                    <a:alpha val="83922"/>
                  </a:srgbClr>
                </a:solidFill>
                <a:latin typeface="DM Sans"/>
                <a:ea typeface="DM Sans"/>
                <a:cs typeface="DM Sans"/>
                <a:sym typeface="DM Sans"/>
              </a:rPr>
              <a:t>he ability to identify plant species instantly allows for real-time data analysis and decision-making.</a:t>
            </a:r>
          </a:p>
          <a:p>
            <a:pPr algn="l">
              <a:lnSpc>
                <a:spcPts val="2142"/>
              </a:lnSpc>
            </a:pPr>
          </a:p>
        </p:txBody>
      </p:sp>
      <p:sp>
        <p:nvSpPr>
          <p:cNvPr name="TextBox 34" id="34"/>
          <p:cNvSpPr txBox="true"/>
          <p:nvPr/>
        </p:nvSpPr>
        <p:spPr>
          <a:xfrm rot="0">
            <a:off x="6869149" y="7219511"/>
            <a:ext cx="705019" cy="398145"/>
          </a:xfrm>
          <a:prstGeom prst="rect">
            <a:avLst/>
          </a:prstGeom>
        </p:spPr>
        <p:txBody>
          <a:bodyPr anchor="t" rtlCol="false" tIns="0" lIns="0" bIns="0" rIns="0">
            <a:spAutoFit/>
          </a:bodyPr>
          <a:lstStyle/>
          <a:p>
            <a:pPr algn="l">
              <a:lnSpc>
                <a:spcPts val="2879"/>
              </a:lnSpc>
            </a:pPr>
            <a:r>
              <a:rPr lang="en-US" sz="3199" spc="-63" b="true">
                <a:solidFill>
                  <a:srgbClr val="A9C5CF">
                    <a:alpha val="83922"/>
                  </a:srgbClr>
                </a:solidFill>
                <a:latin typeface="DM Sans Bold"/>
                <a:ea typeface="DM Sans Bold"/>
                <a:cs typeface="DM Sans Bold"/>
                <a:sym typeface="DM Sans Bold"/>
              </a:rPr>
              <a:t>04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6787F"/>
        </a:solidFill>
      </p:bgPr>
    </p:bg>
    <p:spTree>
      <p:nvGrpSpPr>
        <p:cNvPr id="1" name=""/>
        <p:cNvGrpSpPr/>
        <p:nvPr/>
      </p:nvGrpSpPr>
      <p:grpSpPr>
        <a:xfrm>
          <a:off x="0" y="0"/>
          <a:ext cx="0" cy="0"/>
          <a:chOff x="0" y="0"/>
          <a:chExt cx="0" cy="0"/>
        </a:xfrm>
      </p:grpSpPr>
      <p:sp>
        <p:nvSpPr>
          <p:cNvPr name="TextBox 2" id="2"/>
          <p:cNvSpPr txBox="true"/>
          <p:nvPr/>
        </p:nvSpPr>
        <p:spPr>
          <a:xfrm rot="0">
            <a:off x="404610" y="2352601"/>
            <a:ext cx="10864842" cy="7010831"/>
          </a:xfrm>
          <a:prstGeom prst="rect">
            <a:avLst/>
          </a:prstGeom>
        </p:spPr>
        <p:txBody>
          <a:bodyPr anchor="t" rtlCol="false" tIns="0" lIns="0" bIns="0" rIns="0">
            <a:spAutoFit/>
          </a:bodyPr>
          <a:lstStyle/>
          <a:p>
            <a:pPr algn="just" marL="496567" indent="-248284" lvl="1">
              <a:lnSpc>
                <a:spcPts val="4323"/>
              </a:lnSpc>
              <a:buFont typeface="Arial"/>
              <a:buChar char="•"/>
            </a:pPr>
            <a:r>
              <a:rPr lang="en-US" sz="2299">
                <a:solidFill>
                  <a:srgbClr val="000000"/>
                </a:solidFill>
                <a:latin typeface="Canva Sans"/>
                <a:ea typeface="Canva Sans"/>
                <a:cs typeface="Canva Sans"/>
                <a:sym typeface="Canva Sans"/>
              </a:rPr>
              <a:t>Limited Dataset: Accuracy depends on the diversity of the training dataset; missing species or similar-looking species may be misclassified.</a:t>
            </a:r>
          </a:p>
          <a:p>
            <a:pPr algn="just" marL="496567" indent="-248284" lvl="1">
              <a:lnSpc>
                <a:spcPts val="4323"/>
              </a:lnSpc>
              <a:buFont typeface="Arial"/>
              <a:buChar char="•"/>
            </a:pPr>
            <a:r>
              <a:rPr lang="en-US" sz="2299">
                <a:solidFill>
                  <a:srgbClr val="000000"/>
                </a:solidFill>
                <a:latin typeface="Canva Sans"/>
                <a:ea typeface="Canva Sans"/>
                <a:cs typeface="Canva Sans"/>
                <a:sym typeface="Canva Sans"/>
              </a:rPr>
              <a:t>Environmental Variability: Changes in lighting, background, or image quality can affect species recognition accuracy.</a:t>
            </a:r>
          </a:p>
          <a:p>
            <a:pPr algn="just" marL="496567" indent="-248284" lvl="1">
              <a:lnSpc>
                <a:spcPts val="4323"/>
              </a:lnSpc>
              <a:buFont typeface="Arial"/>
              <a:buChar char="•"/>
            </a:pPr>
            <a:r>
              <a:rPr lang="en-US" sz="2299">
                <a:solidFill>
                  <a:srgbClr val="000000"/>
                </a:solidFill>
                <a:latin typeface="Canva Sans"/>
                <a:ea typeface="Canva Sans"/>
                <a:cs typeface="Canva Sans"/>
                <a:sym typeface="Canva Sans"/>
              </a:rPr>
              <a:t>Leaf Condition: Growth stages, damage, disease, or partial visibility of leaves may hinder accurate recognition.</a:t>
            </a:r>
          </a:p>
          <a:p>
            <a:pPr algn="just" marL="496567" indent="-248284" lvl="1">
              <a:lnSpc>
                <a:spcPts val="4323"/>
              </a:lnSpc>
              <a:buFont typeface="Arial"/>
              <a:buChar char="•"/>
            </a:pPr>
            <a:r>
              <a:rPr lang="en-US" sz="2299">
                <a:solidFill>
                  <a:srgbClr val="000000"/>
                </a:solidFill>
                <a:latin typeface="Canva Sans"/>
                <a:ea typeface="Canva Sans"/>
                <a:cs typeface="Canva Sans"/>
                <a:sym typeface="Canva Sans"/>
              </a:rPr>
              <a:t>Generalization: The model may struggle to recognize species outside of the training set.</a:t>
            </a:r>
          </a:p>
          <a:p>
            <a:pPr algn="just" marL="496567" indent="-248284" lvl="1">
              <a:lnSpc>
                <a:spcPts val="4323"/>
              </a:lnSpc>
              <a:buFont typeface="Arial"/>
              <a:buChar char="•"/>
            </a:pPr>
            <a:r>
              <a:rPr lang="en-US" sz="2299">
                <a:solidFill>
                  <a:srgbClr val="000000"/>
                </a:solidFill>
                <a:latin typeface="Canva Sans"/>
                <a:ea typeface="Canva Sans"/>
                <a:cs typeface="Canva Sans"/>
                <a:sym typeface="Canva Sans"/>
              </a:rPr>
              <a:t>Real-time Performance: Larger models or datasets may cause delays in image processing due to limited computational resources.</a:t>
            </a:r>
          </a:p>
          <a:p>
            <a:pPr algn="just" marL="496567" indent="-248284" lvl="1">
              <a:lnSpc>
                <a:spcPts val="4323"/>
              </a:lnSpc>
              <a:buFont typeface="Arial"/>
              <a:buChar char="•"/>
            </a:pPr>
            <a:r>
              <a:rPr lang="en-US" sz="2299">
                <a:solidFill>
                  <a:srgbClr val="000000"/>
                </a:solidFill>
                <a:latin typeface="Canva Sans"/>
                <a:ea typeface="Canva Sans"/>
                <a:cs typeface="Canva Sans"/>
                <a:sym typeface="Canva Sans"/>
              </a:rPr>
              <a:t>Dependence on High-Quality Images: Clear, well-lit images are needed for accuracy; poor-quality images reduce performance.</a:t>
            </a:r>
          </a:p>
          <a:p>
            <a:pPr algn="just">
              <a:lnSpc>
                <a:spcPts val="4323"/>
              </a:lnSpc>
            </a:pPr>
          </a:p>
        </p:txBody>
      </p:sp>
      <p:sp>
        <p:nvSpPr>
          <p:cNvPr name="Freeform 3" id="3"/>
          <p:cNvSpPr/>
          <p:nvPr/>
        </p:nvSpPr>
        <p:spPr>
          <a:xfrm flipH="false" flipV="false" rot="0">
            <a:off x="12048124" y="1509883"/>
            <a:ext cx="5847515" cy="7954597"/>
          </a:xfrm>
          <a:custGeom>
            <a:avLst/>
            <a:gdLst/>
            <a:ahLst/>
            <a:cxnLst/>
            <a:rect r="r" b="b" t="t" l="l"/>
            <a:pathLst>
              <a:path h="7954597" w="5847515">
                <a:moveTo>
                  <a:pt x="0" y="0"/>
                </a:moveTo>
                <a:lnTo>
                  <a:pt x="5847514" y="0"/>
                </a:lnTo>
                <a:lnTo>
                  <a:pt x="5847514" y="7954597"/>
                </a:lnTo>
                <a:lnTo>
                  <a:pt x="0" y="7954597"/>
                </a:lnTo>
                <a:lnTo>
                  <a:pt x="0" y="0"/>
                </a:lnTo>
                <a:close/>
              </a:path>
            </a:pathLst>
          </a:custGeom>
          <a:blipFill>
            <a:blip r:embed="rId2"/>
            <a:stretch>
              <a:fillRect l="0" t="-5167" r="0" b="-5167"/>
            </a:stretch>
          </a:blipFill>
        </p:spPr>
      </p:sp>
      <p:sp>
        <p:nvSpPr>
          <p:cNvPr name="TextBox 4" id="4"/>
          <p:cNvSpPr txBox="true"/>
          <p:nvPr/>
        </p:nvSpPr>
        <p:spPr>
          <a:xfrm rot="0">
            <a:off x="7018548" y="189339"/>
            <a:ext cx="4250903" cy="1052198"/>
          </a:xfrm>
          <a:prstGeom prst="rect">
            <a:avLst/>
          </a:prstGeom>
        </p:spPr>
        <p:txBody>
          <a:bodyPr anchor="t" rtlCol="false" tIns="0" lIns="0" bIns="0" rIns="0">
            <a:spAutoFit/>
          </a:bodyPr>
          <a:lstStyle/>
          <a:p>
            <a:pPr algn="ctr">
              <a:lnSpc>
                <a:spcPts val="8679"/>
              </a:lnSpc>
              <a:spcBef>
                <a:spcPct val="0"/>
              </a:spcBef>
            </a:pPr>
            <a:r>
              <a:rPr lang="en-US" sz="6199">
                <a:solidFill>
                  <a:srgbClr val="000000"/>
                </a:solidFill>
                <a:latin typeface="Canva Sans"/>
                <a:ea typeface="Canva Sans"/>
                <a:cs typeface="Canva Sans"/>
                <a:sym typeface="Canva Sans"/>
              </a:rPr>
              <a:t>Limitations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DAGTMar6GBU</dc:identifier>
  <dcterms:modified xsi:type="dcterms:W3CDTF">2011-08-01T06:04:30Z</dcterms:modified>
  <cp:revision>1</cp:revision>
  <dc:title>Green Minimalist Gardening and Planting Business Presentation</dc:title>
</cp:coreProperties>
</file>